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9AD71A-CB8C-4C18-84BA-8570BB9E1D4E}" v="6" dt="2022-01-18T11:10:36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7E0C4-0088-4F8A-B2FE-CCB0DB72C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727A14-B798-44DA-AAC0-9F4D7406E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D5279C-B5CB-4BAE-8D70-181CA2B9A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FC4E3-41AB-43D0-837F-572FBB95A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8B506F-F3BC-4462-9453-8767304C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7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13116-22B5-45E1-97CB-533C2CA59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BAC44F-81C8-41BC-B09E-D859FF398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864BEC-3EBD-4F0A-8E54-BBBD03498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D502A-9B09-482D-A511-4B290E52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43C03A-D97D-4DB7-9E3C-2D3556A6A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637DF2C-A037-4301-960A-6381790A9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3FBCCD-925F-4555-AD9A-8AE360403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B8ACAA-666F-4D3F-8A4F-4D948A7C7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72CD70-CD47-484E-93AC-4280D1969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AEA1DE-90EB-4EB0-B9BC-C38E1FD8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9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9F943-0B25-48E2-8B0A-675703C3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1AB515-6652-4C45-A1F8-F3464AE88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CA14A9-BE44-4B72-BED9-90B9172A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1BA9DA-590C-4BA4-ADD7-719E2D2D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D0B86D-EFFC-49D4-A86C-C93E03C5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7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EEB62-9249-4C62-893B-2A1A274E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8C3BF9-0B96-4055-9630-A18293079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DE214B-3588-44F5-883F-13B6B01E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68B0CF-88B8-416E-89B9-0E2B2B8B5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696D75-717F-4362-924D-74219E852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2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012D8-22A8-482D-A15A-2F7D12D1C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A7199E-B507-4712-95E4-98632DCEFF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D9C360-D74A-45DE-93E9-5C098AC73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0C60CE-56C1-4B09-B316-EF09CAA26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0D0925-4AF8-481C-8941-FF51ECAC1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14953B-D03D-4C1E-B630-83419B794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5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A1C68-8137-4891-A839-3FE0833CA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DBA1CA-2945-48B6-BB36-890C5C0D7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4CDAA0-36DC-4F3A-B53E-3CF3ED51A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B249B-2DF1-449A-BCA9-84531C9C5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CEADA9-703C-4EED-B591-6D9D2190C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D2CF3C-24F1-40F8-AD64-C64D9166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A0F555-7997-46C2-AE51-EA95EFBC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F0558E-CAC3-4E8D-BFBF-D7EAD3EB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3EA05-1D22-4B45-A195-B10B4B157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74EAB2-8A0D-4CBF-BF65-73ADC4B5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29D93D-BCB5-422C-AA5F-9A379E657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B04E8B-A515-4C1C-9483-DB86EBB88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2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9CF069-143F-40CC-BA6F-2261C3E1C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958291-4FB6-47D4-8234-0EA3BAFA3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A1C29D-7592-4F9C-8C4A-CF09257A2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9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B7E72-BC15-4F3C-98AD-D1B70189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C76CD8-141C-44AA-BEEE-D67E71323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6502F0-1B08-41AC-A100-3FFE47174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655C19-C1D9-4B1A-9C86-48633641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9A75BA-5D84-4BBE-BAD0-A05AF9003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F738-4386-49B5-A7AD-D02EC448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C18E4-6412-43D9-A92F-E9D7330E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8697BB-3447-4B68-B376-02A859142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3E11FA-3744-4071-BAFA-BEB63BBC4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92A25B-7442-4DE4-90BA-A7F5964E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496E67-8760-4336-B809-8CF1F36DB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F16A11-3423-42F7-9D7E-EF6D9C22A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9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1B536-6DFA-402E-8B14-3269FDC26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FA3C05-7DD0-445A-912A-0A3B99D00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1591F4-E018-4D46-A7D4-5B2090B53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3C508A-CBEF-46B0-86BF-20D164245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70D6A1-C1A1-42DF-8640-C69E453B7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4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4000">
              <a:srgbClr val="C9E8A8"/>
            </a:gs>
            <a:gs pos="62000">
              <a:schemeClr val="accent4">
                <a:lumMod val="0"/>
                <a:lumOff val="10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A89C9-D3CB-4D83-8C78-D4515EF64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617764"/>
            <a:ext cx="9144000" cy="159407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336600"/>
                </a:solidFill>
              </a:rPr>
              <a:t>Словарик </a:t>
            </a:r>
            <a:br>
              <a:rPr lang="ru-RU" b="1" dirty="0">
                <a:solidFill>
                  <a:srgbClr val="336600"/>
                </a:solidFill>
              </a:rPr>
            </a:br>
            <a:r>
              <a:rPr lang="ru-RU" sz="4800" b="1" dirty="0">
                <a:solidFill>
                  <a:srgbClr val="336600"/>
                </a:solidFill>
              </a:rPr>
              <a:t>средств невербального общения</a:t>
            </a:r>
            <a:endParaRPr lang="ru-RU" b="1" dirty="0">
              <a:solidFill>
                <a:srgbClr val="336600"/>
              </a:solidFill>
            </a:endParaRPr>
          </a:p>
        </p:txBody>
      </p:sp>
      <p:pic>
        <p:nvPicPr>
          <p:cNvPr id="7" name="Рисунок 6" descr="Изображение выглядит как человек, сидит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97B305D8-8BDD-44B3-9B29-58E1900E0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068" y="2562225"/>
            <a:ext cx="5757863" cy="383857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781AA3-7E8E-4C91-8784-02E848CCD09E}"/>
              </a:ext>
            </a:extLst>
          </p:cNvPr>
          <p:cNvSpPr/>
          <p:nvPr/>
        </p:nvSpPr>
        <p:spPr>
          <a:xfrm>
            <a:off x="113211" y="95794"/>
            <a:ext cx="11974286" cy="6679475"/>
          </a:xfrm>
          <a:prstGeom prst="rect">
            <a:avLst/>
          </a:prstGeom>
          <a:noFill/>
          <a:ln>
            <a:solidFill>
              <a:srgbClr val="3366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05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4000">
              <a:srgbClr val="C9E8A8"/>
            </a:gs>
            <a:gs pos="62000">
              <a:schemeClr val="accent4">
                <a:lumMod val="0"/>
                <a:lumOff val="10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085CA7-DAFA-4EED-B629-771F20349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18" y="1275494"/>
            <a:ext cx="3979816" cy="508176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/>
              <a:t>Знакомые всем </a:t>
            </a:r>
            <a:r>
              <a:rPr lang="ru-RU" b="1" i="1" dirty="0"/>
              <a:t>дорожные знаки</a:t>
            </a:r>
            <a:r>
              <a:rPr lang="ru-RU" dirty="0"/>
              <a:t> - это тоже один из невербальных способов общения. </a:t>
            </a:r>
            <a:endParaRPr lang="en-US" dirty="0"/>
          </a:p>
          <a:p>
            <a:pPr algn="l"/>
            <a:r>
              <a:rPr lang="ru-RU" dirty="0"/>
              <a:t>Он был придуман для того, чтобы обеспечить безопасность всем участникам дорожного движения не зависимо от того, умеет человек читать, слышит ли он, понимает ли данный язык или едет на высокой скорости. </a:t>
            </a:r>
            <a:endParaRPr lang="en-US" dirty="0"/>
          </a:p>
          <a:p>
            <a:pPr algn="l"/>
            <a:r>
              <a:rPr lang="ru-RU" dirty="0"/>
              <a:t>Например, во всём мире понятны знаки пешеходного перехода, обозначения разрешённой скорости движения, обозначение одностороннего движения или знаки опасности.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C4A1F8-C850-4E76-9667-ADF6A8C569A0}"/>
              </a:ext>
            </a:extLst>
          </p:cNvPr>
          <p:cNvSpPr/>
          <p:nvPr/>
        </p:nvSpPr>
        <p:spPr>
          <a:xfrm>
            <a:off x="113211" y="95794"/>
            <a:ext cx="11974286" cy="6679475"/>
          </a:xfrm>
          <a:prstGeom prst="rect">
            <a:avLst/>
          </a:prstGeom>
          <a:noFill/>
          <a:ln>
            <a:solidFill>
              <a:srgbClr val="3366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BCF5B88-074B-4C1F-8350-FDF0EFCCF946}"/>
              </a:ext>
            </a:extLst>
          </p:cNvPr>
          <p:cNvSpPr txBox="1">
            <a:spLocks/>
          </p:cNvSpPr>
          <p:nvPr/>
        </p:nvSpPr>
        <p:spPr>
          <a:xfrm>
            <a:off x="1027610" y="427008"/>
            <a:ext cx="10136777" cy="704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u="sng" dirty="0">
                <a:solidFill>
                  <a:srgbClr val="336600"/>
                </a:solidFill>
              </a:rPr>
              <a:t>Язык дорожных знаков</a:t>
            </a:r>
          </a:p>
        </p:txBody>
      </p:sp>
      <p:pic>
        <p:nvPicPr>
          <p:cNvPr id="5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60DD72DD-307D-4D82-971E-5F22E9D86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82" y="1549454"/>
            <a:ext cx="64770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8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4000">
              <a:srgbClr val="C9E8A8"/>
            </a:gs>
            <a:gs pos="62000">
              <a:schemeClr val="accent4">
                <a:lumMod val="0"/>
                <a:lumOff val="10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085CA7-DAFA-4EED-B629-771F20349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18" y="1275494"/>
            <a:ext cx="3979816" cy="5081764"/>
          </a:xfrm>
        </p:spPr>
        <p:txBody>
          <a:bodyPr>
            <a:normAutofit fontScale="92500"/>
          </a:bodyPr>
          <a:lstStyle/>
          <a:p>
            <a:pPr algn="l"/>
            <a:r>
              <a:rPr lang="ru-RU" b="1" i="1" dirty="0"/>
              <a:t>Язык смайликов </a:t>
            </a:r>
            <a:r>
              <a:rPr lang="ru-RU" dirty="0"/>
              <a:t>- это достаточно новый язык общения. </a:t>
            </a:r>
          </a:p>
          <a:p>
            <a:pPr algn="l"/>
            <a:r>
              <a:rPr lang="ru-RU" dirty="0"/>
              <a:t>По научному он называется эмотикон - язык пиктограмм, изображающих эмоции. Этот язык чаще всего используется в письменной речи: при написании смс, писем или коротких записок. </a:t>
            </a:r>
          </a:p>
          <a:p>
            <a:pPr algn="l"/>
            <a:r>
              <a:rPr lang="ru-RU" dirty="0"/>
              <a:t>Современные смайлики очень разнообразны и могут обозначать не только эмоции, но и жесты, мимику и психологическое состояние.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C4A1F8-C850-4E76-9667-ADF6A8C569A0}"/>
              </a:ext>
            </a:extLst>
          </p:cNvPr>
          <p:cNvSpPr/>
          <p:nvPr/>
        </p:nvSpPr>
        <p:spPr>
          <a:xfrm>
            <a:off x="113211" y="95794"/>
            <a:ext cx="11974286" cy="6679475"/>
          </a:xfrm>
          <a:prstGeom prst="rect">
            <a:avLst/>
          </a:prstGeom>
          <a:noFill/>
          <a:ln>
            <a:solidFill>
              <a:srgbClr val="3366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BCF5B88-074B-4C1F-8350-FDF0EFCCF946}"/>
              </a:ext>
            </a:extLst>
          </p:cNvPr>
          <p:cNvSpPr txBox="1">
            <a:spLocks/>
          </p:cNvSpPr>
          <p:nvPr/>
        </p:nvSpPr>
        <p:spPr>
          <a:xfrm>
            <a:off x="1027610" y="427008"/>
            <a:ext cx="10136777" cy="704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u="sng" dirty="0">
                <a:solidFill>
                  <a:srgbClr val="336600"/>
                </a:solidFill>
              </a:rPr>
              <a:t>Язык смайликов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F2D789-FEAF-4B70-8A7D-09D32CB68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582" y="1549454"/>
            <a:ext cx="58674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61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4000">
              <a:srgbClr val="C9E8A8"/>
            </a:gs>
            <a:gs pos="62000">
              <a:schemeClr val="accent4">
                <a:lumMod val="0"/>
                <a:lumOff val="10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085CA7-DAFA-4EED-B629-771F20349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18" y="1275494"/>
            <a:ext cx="3979816" cy="5081764"/>
          </a:xfrm>
        </p:spPr>
        <p:txBody>
          <a:bodyPr>
            <a:normAutofit/>
          </a:bodyPr>
          <a:lstStyle/>
          <a:p>
            <a:pPr algn="l"/>
            <a:r>
              <a:rPr lang="ru-RU" sz="1600" b="1" i="1" dirty="0"/>
              <a:t>Азбука Морзе </a:t>
            </a:r>
            <a:r>
              <a:rPr lang="ru-RU" sz="1600" dirty="0"/>
              <a:t>(Морзянка) - это язык, который для общения использует только два знака: точка и тире. Назвали её в честь американского изобретателя и художника Самюэля Морзе, который предложил идею такого способ общения.</a:t>
            </a:r>
          </a:p>
          <a:p>
            <a:pPr algn="l"/>
            <a:r>
              <a:rPr lang="ru-RU" sz="1600" dirty="0"/>
              <a:t>Почти целый век азбукой Морзе активно пользовались телеграфисты, моряки, военные и множество других людей, которым надо было передавать сообщения при помощи простой радиосвязи. Сейчас азбука Морзе используется только любителями кодированных сообщений людьми, находящимися критических ситуациях без современных средств связи.</a:t>
            </a:r>
          </a:p>
          <a:p>
            <a:pPr algn="l"/>
            <a:r>
              <a:rPr lang="ru-RU" sz="1600" dirty="0"/>
              <a:t>Например, самый известный код азбуки Морзе - это сигнал СОС (SOS) - международный сигнал бедствия. Он записывается: ••• −−− •••, а слышится как чередование трёх коротких постукиваний и трёх длинных.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C4A1F8-C850-4E76-9667-ADF6A8C569A0}"/>
              </a:ext>
            </a:extLst>
          </p:cNvPr>
          <p:cNvSpPr/>
          <p:nvPr/>
        </p:nvSpPr>
        <p:spPr>
          <a:xfrm>
            <a:off x="113211" y="95794"/>
            <a:ext cx="11974286" cy="6679475"/>
          </a:xfrm>
          <a:prstGeom prst="rect">
            <a:avLst/>
          </a:prstGeom>
          <a:noFill/>
          <a:ln>
            <a:solidFill>
              <a:srgbClr val="3366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BCF5B88-074B-4C1F-8350-FDF0EFCCF946}"/>
              </a:ext>
            </a:extLst>
          </p:cNvPr>
          <p:cNvSpPr txBox="1">
            <a:spLocks/>
          </p:cNvSpPr>
          <p:nvPr/>
        </p:nvSpPr>
        <p:spPr>
          <a:xfrm>
            <a:off x="1027610" y="427008"/>
            <a:ext cx="10136777" cy="704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u="sng" dirty="0">
                <a:solidFill>
                  <a:srgbClr val="336600"/>
                </a:solidFill>
              </a:rPr>
              <a:t>Азбука Морзе</a:t>
            </a:r>
          </a:p>
        </p:txBody>
      </p:sp>
      <p:pic>
        <p:nvPicPr>
          <p:cNvPr id="5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8AC23212-5DC8-4C90-815D-161553EC4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957" y="1549453"/>
            <a:ext cx="43910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06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4000">
              <a:srgbClr val="C9E8A8"/>
            </a:gs>
            <a:gs pos="62000">
              <a:schemeClr val="accent4">
                <a:lumMod val="0"/>
                <a:lumOff val="10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085CA7-DAFA-4EED-B629-771F20349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18" y="1275494"/>
            <a:ext cx="3979816" cy="508176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200" b="1" i="1" dirty="0"/>
              <a:t>Язык одежды </a:t>
            </a:r>
            <a:r>
              <a:rPr lang="ru-RU" sz="1200" dirty="0"/>
              <a:t>- это язык, который люди придумали, чтобы обозначить своё социальное положение, статус. профессию или то, чем они планируют заняться. Например: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форма или униформа - указывает на принадлежность к определённой профессии или роду занятий человека. Так, униформу (форму) используют военные, медики, школьники, работники авиакомпаний, космонавты, работники крупных торговых сетей и т.д.;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деловой стиль одежды - указывает на то, что человек работает в офисе или в сфере услуг, либо занимает какую-то руководящую должность. Например, делового стиля одежды придерживаются депутаты, банкиры, экономисты и другие специалисты подобного типа;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нарядная праздничная одежда - показывает, что человек намерен посетить какие-либо торжественное мероприятие: свадьбу, день рождение, концерт, театральное представление или праздничный юбилейный банкет на своем предприятии;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спортивная одежда - используется не только для занятия спортом, но и для того чтобы подчеркнуть принадлежность к спортивному образу жизни или то, что человек собирается активно отдохнуть.</a:t>
            </a:r>
          </a:p>
          <a:p>
            <a:pPr algn="l"/>
            <a:r>
              <a:rPr lang="ru-RU" sz="1200" dirty="0"/>
              <a:t>Считается, что чем дороже одежда, тем выше статус человека. Впрочем в последнее время многие богатые люди предпочитают не подчеркивать свой достаток и одеваются точно также, как большинство других людей.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C4A1F8-C850-4E76-9667-ADF6A8C569A0}"/>
              </a:ext>
            </a:extLst>
          </p:cNvPr>
          <p:cNvSpPr/>
          <p:nvPr/>
        </p:nvSpPr>
        <p:spPr>
          <a:xfrm>
            <a:off x="113211" y="95794"/>
            <a:ext cx="11974286" cy="6679475"/>
          </a:xfrm>
          <a:prstGeom prst="rect">
            <a:avLst/>
          </a:prstGeom>
          <a:noFill/>
          <a:ln>
            <a:solidFill>
              <a:srgbClr val="3366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BCF5B88-074B-4C1F-8350-FDF0EFCCF946}"/>
              </a:ext>
            </a:extLst>
          </p:cNvPr>
          <p:cNvSpPr txBox="1">
            <a:spLocks/>
          </p:cNvSpPr>
          <p:nvPr/>
        </p:nvSpPr>
        <p:spPr>
          <a:xfrm>
            <a:off x="1027610" y="427008"/>
            <a:ext cx="10136777" cy="704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u="sng" dirty="0">
                <a:solidFill>
                  <a:srgbClr val="336600"/>
                </a:solidFill>
              </a:rPr>
              <a:t>Язык одежды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45E0EC-BEC7-4EC5-BC19-154FD11B0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82" y="1549452"/>
            <a:ext cx="41529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71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4000">
              <a:srgbClr val="C9E8A8"/>
            </a:gs>
            <a:gs pos="62000">
              <a:schemeClr val="accent4">
                <a:lumMod val="0"/>
                <a:lumOff val="10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085CA7-DAFA-4EED-B629-771F20349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855" y="1214533"/>
            <a:ext cx="10450285" cy="1641877"/>
          </a:xfrm>
        </p:spPr>
        <p:txBody>
          <a:bodyPr>
            <a:normAutofit/>
          </a:bodyPr>
          <a:lstStyle/>
          <a:p>
            <a:r>
              <a:rPr lang="ru-RU" sz="1800" dirty="0"/>
              <a:t>С самого рождения человек живёт в обществе и взаимодействует с другими людьми. Общаются люди постоянно, причём не только при помощи языковых средств, но и невербальными способами: жестами, знаками мимикой и т.д.</a:t>
            </a:r>
          </a:p>
          <a:p>
            <a:r>
              <a:rPr lang="ru-RU" sz="1800" dirty="0"/>
              <a:t>Применение неречевых средств общения позволяет людям лучше передать свои чувства и эмоции, а также понять друг друга, даже общаясь на разных языках.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C4A1F8-C850-4E76-9667-ADF6A8C569A0}"/>
              </a:ext>
            </a:extLst>
          </p:cNvPr>
          <p:cNvSpPr/>
          <p:nvPr/>
        </p:nvSpPr>
        <p:spPr>
          <a:xfrm>
            <a:off x="113211" y="95794"/>
            <a:ext cx="11974286" cy="6679475"/>
          </a:xfrm>
          <a:prstGeom prst="rect">
            <a:avLst/>
          </a:prstGeom>
          <a:noFill/>
          <a:ln>
            <a:solidFill>
              <a:srgbClr val="3366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BCF5B88-074B-4C1F-8350-FDF0EFCCF946}"/>
              </a:ext>
            </a:extLst>
          </p:cNvPr>
          <p:cNvSpPr txBox="1">
            <a:spLocks/>
          </p:cNvSpPr>
          <p:nvPr/>
        </p:nvSpPr>
        <p:spPr>
          <a:xfrm>
            <a:off x="1027610" y="427008"/>
            <a:ext cx="10136777" cy="704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u="sng" dirty="0">
                <a:solidFill>
                  <a:srgbClr val="336600"/>
                </a:solidFill>
              </a:rPr>
              <a:t>Выводы:</a:t>
            </a:r>
          </a:p>
        </p:txBody>
      </p:sp>
      <p:pic>
        <p:nvPicPr>
          <p:cNvPr id="5" name="Рисунок 4" descr="Изображение выглядит как текст, ребенок, человек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FC0384A9-6E40-47E4-9951-DE13C0918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71" y="2856410"/>
            <a:ext cx="5714252" cy="35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2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4000">
              <a:srgbClr val="C9E8A8"/>
            </a:gs>
            <a:gs pos="62000">
              <a:schemeClr val="accent4">
                <a:lumMod val="0"/>
                <a:lumOff val="10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085CA7-DAFA-4EED-B629-771F20349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4368"/>
            <a:ext cx="9144000" cy="2763929"/>
          </a:xfrm>
        </p:spPr>
        <p:txBody>
          <a:bodyPr>
            <a:normAutofit fontScale="92500"/>
          </a:bodyPr>
          <a:lstStyle/>
          <a:p>
            <a:r>
              <a:rPr lang="ru-RU" dirty="0"/>
              <a:t>Могут ли люди общаться без помощи слов? Конечно! </a:t>
            </a:r>
          </a:p>
          <a:p>
            <a:r>
              <a:rPr lang="ru-RU" dirty="0"/>
              <a:t>Для этого человечество придумало множество способов: мимика, жесты, язык тела, а также множество знаковых и сигнальных систем.</a:t>
            </a:r>
          </a:p>
          <a:p>
            <a:r>
              <a:rPr lang="ru-RU" dirty="0"/>
              <a:t>Все эти способы ученые разделили на два вида неречевого общения: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естественные средства невербального общения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искусственные средства невербального общения.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C4A1F8-C850-4E76-9667-ADF6A8C569A0}"/>
              </a:ext>
            </a:extLst>
          </p:cNvPr>
          <p:cNvSpPr/>
          <p:nvPr/>
        </p:nvSpPr>
        <p:spPr>
          <a:xfrm>
            <a:off x="113211" y="95794"/>
            <a:ext cx="11974286" cy="6679475"/>
          </a:xfrm>
          <a:prstGeom prst="rect">
            <a:avLst/>
          </a:prstGeom>
          <a:noFill/>
          <a:ln>
            <a:solidFill>
              <a:srgbClr val="3366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09867D-22D5-4ECF-B387-3A9BCF3CB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48" y="3082834"/>
            <a:ext cx="7146703" cy="348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9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4000">
              <a:srgbClr val="C9E8A8"/>
            </a:gs>
            <a:gs pos="62000">
              <a:schemeClr val="accent4">
                <a:lumMod val="0"/>
                <a:lumOff val="10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085CA7-DAFA-4EED-B629-771F20349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18" y="1275494"/>
            <a:ext cx="3979816" cy="5081764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i="1" dirty="0"/>
              <a:t>Язык тела, мимики, прикосновений и жестов </a:t>
            </a:r>
            <a:r>
              <a:rPr lang="ru-RU" dirty="0"/>
              <a:t>учёные относят к естественным невербальным средствам общения. </a:t>
            </a:r>
          </a:p>
          <a:p>
            <a:pPr algn="l"/>
            <a:r>
              <a:rPr lang="ru-RU" dirty="0"/>
              <a:t>Эти языки никто специально не придумывал, а некоторыми средствами таких языков пользуются даже животные. </a:t>
            </a:r>
          </a:p>
          <a:p>
            <a:pPr algn="l"/>
            <a:r>
              <a:rPr lang="ru-RU" dirty="0"/>
              <a:t>Например, у кошек существуют специальные жесты устрашения, примирения и просьбы.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C4A1F8-C850-4E76-9667-ADF6A8C569A0}"/>
              </a:ext>
            </a:extLst>
          </p:cNvPr>
          <p:cNvSpPr/>
          <p:nvPr/>
        </p:nvSpPr>
        <p:spPr>
          <a:xfrm>
            <a:off x="113211" y="95794"/>
            <a:ext cx="11974286" cy="6679475"/>
          </a:xfrm>
          <a:prstGeom prst="rect">
            <a:avLst/>
          </a:prstGeom>
          <a:noFill/>
          <a:ln>
            <a:solidFill>
              <a:srgbClr val="3366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BCF5B88-074B-4C1F-8350-FDF0EFCCF946}"/>
              </a:ext>
            </a:extLst>
          </p:cNvPr>
          <p:cNvSpPr txBox="1">
            <a:spLocks/>
          </p:cNvSpPr>
          <p:nvPr/>
        </p:nvSpPr>
        <p:spPr>
          <a:xfrm>
            <a:off x="1027610" y="427008"/>
            <a:ext cx="10136777" cy="704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u="sng" dirty="0">
                <a:solidFill>
                  <a:srgbClr val="336600"/>
                </a:solidFill>
              </a:rPr>
              <a:t>Естественные средства невербального общения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7975606-596C-4624-BBBA-3F70C7398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82" y="1463015"/>
            <a:ext cx="57150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2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4000">
              <a:srgbClr val="C9E8A8"/>
            </a:gs>
            <a:gs pos="62000">
              <a:schemeClr val="accent4">
                <a:lumMod val="0"/>
                <a:lumOff val="10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085CA7-DAFA-4EED-B629-771F20349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18" y="1275494"/>
            <a:ext cx="3979816" cy="5081764"/>
          </a:xfrm>
        </p:spPr>
        <p:txBody>
          <a:bodyPr>
            <a:normAutofit/>
          </a:bodyPr>
          <a:lstStyle/>
          <a:p>
            <a:pPr algn="l"/>
            <a:r>
              <a:rPr lang="ru-RU" b="1" i="1" dirty="0"/>
              <a:t>Язык мимики </a:t>
            </a:r>
            <a:r>
              <a:rPr lang="ru-RU" dirty="0"/>
              <a:t>- это способ общения при помощи выражения лица. </a:t>
            </a:r>
          </a:p>
          <a:p>
            <a:pPr algn="l"/>
            <a:r>
              <a:rPr lang="ru-RU" dirty="0"/>
              <a:t>Человеческое лицо - это сложнейший механизм, который приводится в движение 43 мышцами. </a:t>
            </a:r>
          </a:p>
          <a:p>
            <a:pPr algn="l"/>
            <a:r>
              <a:rPr lang="ru-RU" dirty="0"/>
              <a:t>Своим лицом люди могут выразить самые разные эмоции: радость, горе, печаль, удивление, восторг, разочарование, надежду и многое другое.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C4A1F8-C850-4E76-9667-ADF6A8C569A0}"/>
              </a:ext>
            </a:extLst>
          </p:cNvPr>
          <p:cNvSpPr/>
          <p:nvPr/>
        </p:nvSpPr>
        <p:spPr>
          <a:xfrm>
            <a:off x="113211" y="95794"/>
            <a:ext cx="11974286" cy="6679475"/>
          </a:xfrm>
          <a:prstGeom prst="rect">
            <a:avLst/>
          </a:prstGeom>
          <a:noFill/>
          <a:ln>
            <a:solidFill>
              <a:srgbClr val="3366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BCF5B88-074B-4C1F-8350-FDF0EFCCF946}"/>
              </a:ext>
            </a:extLst>
          </p:cNvPr>
          <p:cNvSpPr txBox="1">
            <a:spLocks/>
          </p:cNvSpPr>
          <p:nvPr/>
        </p:nvSpPr>
        <p:spPr>
          <a:xfrm>
            <a:off x="1027610" y="427008"/>
            <a:ext cx="10136777" cy="704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u="sng" dirty="0">
                <a:solidFill>
                  <a:srgbClr val="336600"/>
                </a:solidFill>
              </a:rPr>
              <a:t>Язык мимики</a:t>
            </a:r>
          </a:p>
        </p:txBody>
      </p:sp>
      <p:pic>
        <p:nvPicPr>
          <p:cNvPr id="4" name="Рисунок 3" descr="Изображение выглядит как текст, в позе, группа, множество&#10;&#10;Автоматически созданное описание">
            <a:extLst>
              <a:ext uri="{FF2B5EF4-FFF2-40B4-BE49-F238E27FC236}">
                <a16:creationId xmlns:a16="http://schemas.microsoft.com/office/drawing/2014/main" id="{21637A6A-2183-4ECD-859F-2C0D69A1C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82" y="1463015"/>
            <a:ext cx="63246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1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4000">
              <a:srgbClr val="C9E8A8"/>
            </a:gs>
            <a:gs pos="62000">
              <a:schemeClr val="accent4">
                <a:lumMod val="0"/>
                <a:lumOff val="10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085CA7-DAFA-4EED-B629-771F20349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18" y="1275494"/>
            <a:ext cx="3979816" cy="508176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i="1" dirty="0"/>
              <a:t>Язык жестов </a:t>
            </a:r>
            <a:r>
              <a:rPr lang="ru-RU" dirty="0"/>
              <a:t>- это способ общения при помощи рук. </a:t>
            </a:r>
          </a:p>
          <a:p>
            <a:pPr algn="l"/>
            <a:r>
              <a:rPr lang="ru-RU" dirty="0"/>
              <a:t>Люди пользуются этим языком очень активно, иногда даже чаще, чем речевым общением. Так, к языку жестов относятся: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аплодисменты - благодарность или восхищение;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похлопывание указательным пальцем по лбу - мыслительный процесс или просьба подумать;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помахивание кистью поднятой руки - приветствие или привлечение внимания к себе;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сжатие кулаков - злость, агрессия;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прижатые друг к другу ладони рук - мольба.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C4A1F8-C850-4E76-9667-ADF6A8C569A0}"/>
              </a:ext>
            </a:extLst>
          </p:cNvPr>
          <p:cNvSpPr/>
          <p:nvPr/>
        </p:nvSpPr>
        <p:spPr>
          <a:xfrm>
            <a:off x="113211" y="95794"/>
            <a:ext cx="11974286" cy="6679475"/>
          </a:xfrm>
          <a:prstGeom prst="rect">
            <a:avLst/>
          </a:prstGeom>
          <a:noFill/>
          <a:ln>
            <a:solidFill>
              <a:srgbClr val="3366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BCF5B88-074B-4C1F-8350-FDF0EFCCF946}"/>
              </a:ext>
            </a:extLst>
          </p:cNvPr>
          <p:cNvSpPr txBox="1">
            <a:spLocks/>
          </p:cNvSpPr>
          <p:nvPr/>
        </p:nvSpPr>
        <p:spPr>
          <a:xfrm>
            <a:off x="1027610" y="427008"/>
            <a:ext cx="10136777" cy="704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u="sng" dirty="0">
                <a:solidFill>
                  <a:srgbClr val="336600"/>
                </a:solidFill>
              </a:rPr>
              <a:t>Язык жестов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1FE6F9-7BC3-4166-B81E-2254F5050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03" y="1463015"/>
            <a:ext cx="62579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0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4000">
              <a:srgbClr val="C9E8A8"/>
            </a:gs>
            <a:gs pos="62000">
              <a:schemeClr val="accent4">
                <a:lumMod val="0"/>
                <a:lumOff val="10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085CA7-DAFA-4EED-B629-771F20349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18" y="1275494"/>
            <a:ext cx="3979816" cy="5081764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i="1" dirty="0"/>
              <a:t>Язык положения тела </a:t>
            </a:r>
            <a:r>
              <a:rPr lang="ru-RU" dirty="0"/>
              <a:t>- это то, как человек держит себя: как у него направлен корпус, как расположены руки и ноги, в какую сторону наклонена голова, напряжён человек или расслаблен, сидит он на краешке стула или развалился, как на кресле. </a:t>
            </a:r>
          </a:p>
          <a:p>
            <a:pPr algn="l"/>
            <a:r>
              <a:rPr lang="ru-RU" dirty="0"/>
              <a:t>Язык тела может рассказать нам о психологическом состоянии человека, о его намерениях и желаниях, а иногда даже рассказать откуда этот человек приехал.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C4A1F8-C850-4E76-9667-ADF6A8C569A0}"/>
              </a:ext>
            </a:extLst>
          </p:cNvPr>
          <p:cNvSpPr/>
          <p:nvPr/>
        </p:nvSpPr>
        <p:spPr>
          <a:xfrm>
            <a:off x="113211" y="95794"/>
            <a:ext cx="11974286" cy="6679475"/>
          </a:xfrm>
          <a:prstGeom prst="rect">
            <a:avLst/>
          </a:prstGeom>
          <a:noFill/>
          <a:ln>
            <a:solidFill>
              <a:srgbClr val="3366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BCF5B88-074B-4C1F-8350-FDF0EFCCF946}"/>
              </a:ext>
            </a:extLst>
          </p:cNvPr>
          <p:cNvSpPr txBox="1">
            <a:spLocks/>
          </p:cNvSpPr>
          <p:nvPr/>
        </p:nvSpPr>
        <p:spPr>
          <a:xfrm>
            <a:off x="1027610" y="427008"/>
            <a:ext cx="10136777" cy="704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u="sng" dirty="0">
                <a:solidFill>
                  <a:srgbClr val="336600"/>
                </a:solidFill>
              </a:rPr>
              <a:t>Язык положения тела</a:t>
            </a: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A9AB437-6582-4126-8EB2-0D22FEB92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228" y="1467058"/>
            <a:ext cx="49149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1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4000">
              <a:srgbClr val="C9E8A8"/>
            </a:gs>
            <a:gs pos="62000">
              <a:schemeClr val="accent4">
                <a:lumMod val="0"/>
                <a:lumOff val="10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085CA7-DAFA-4EED-B629-771F20349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18" y="1275494"/>
            <a:ext cx="3979816" cy="508176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i="1" dirty="0"/>
              <a:t>Язык прикосновений</a:t>
            </a:r>
            <a:r>
              <a:rPr lang="ru-RU" dirty="0"/>
              <a:t>, или по научному язык тактильной коммуникации, рассказывает о типе взаимоотношений между людьми и их статусе. Например: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при дружеском общении возможно похлопывание по плечу, рукопожатия;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люди, которые любят друг друга, выражают свои чувства через объятия, поцелуи и поглаживания;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дети и подростки во время игр часто имитируют потасовки и тычки;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при деловом общении руководитель может дотронуться до плеча подчинённого для того, чтобы привлечь его внимание, а подчинённый не должен этого делать;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участники одной команды часто выражают свою солидарность и готовность к борьбе созданием "пирамиды" из положенных друг на друга правых ладоней.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C4A1F8-C850-4E76-9667-ADF6A8C569A0}"/>
              </a:ext>
            </a:extLst>
          </p:cNvPr>
          <p:cNvSpPr/>
          <p:nvPr/>
        </p:nvSpPr>
        <p:spPr>
          <a:xfrm>
            <a:off x="113211" y="95794"/>
            <a:ext cx="11974286" cy="6679475"/>
          </a:xfrm>
          <a:prstGeom prst="rect">
            <a:avLst/>
          </a:prstGeom>
          <a:noFill/>
          <a:ln>
            <a:solidFill>
              <a:srgbClr val="3366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BCF5B88-074B-4C1F-8350-FDF0EFCCF946}"/>
              </a:ext>
            </a:extLst>
          </p:cNvPr>
          <p:cNvSpPr txBox="1">
            <a:spLocks/>
          </p:cNvSpPr>
          <p:nvPr/>
        </p:nvSpPr>
        <p:spPr>
          <a:xfrm>
            <a:off x="1027610" y="427008"/>
            <a:ext cx="10136777" cy="704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u="sng" dirty="0">
                <a:solidFill>
                  <a:srgbClr val="336600"/>
                </a:solidFill>
              </a:rPr>
              <a:t>Язык прикосновений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163735-8B6A-40E4-AD3B-9EEDAE5D4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32" y="1549454"/>
            <a:ext cx="504825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88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4000">
              <a:srgbClr val="C9E8A8"/>
            </a:gs>
            <a:gs pos="62000">
              <a:schemeClr val="accent4">
                <a:lumMod val="0"/>
                <a:lumOff val="10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085CA7-DAFA-4EED-B629-771F20349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18" y="1275494"/>
            <a:ext cx="3979816" cy="5081764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/>
              <a:t>Знаковые и сигнальные языки называются искусственными, так как люди специально разработали их для того, чтобы понимать друг друга без слов. </a:t>
            </a:r>
          </a:p>
          <a:p>
            <a:pPr algn="l"/>
            <a:r>
              <a:rPr lang="ru-RU" dirty="0"/>
              <a:t>К таким языкам можно отнести: язык глухих, дорожные знаки, смайлики, азбука Морзе, система дымовой сигнализации, сигнальные флажки на флоте, условные обозначения на одежде, ноты, язык цветов, язык одежды и многое другое.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C4A1F8-C850-4E76-9667-ADF6A8C569A0}"/>
              </a:ext>
            </a:extLst>
          </p:cNvPr>
          <p:cNvSpPr/>
          <p:nvPr/>
        </p:nvSpPr>
        <p:spPr>
          <a:xfrm>
            <a:off x="113211" y="95794"/>
            <a:ext cx="11974286" cy="6679475"/>
          </a:xfrm>
          <a:prstGeom prst="rect">
            <a:avLst/>
          </a:prstGeom>
          <a:noFill/>
          <a:ln>
            <a:solidFill>
              <a:srgbClr val="3366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BCF5B88-074B-4C1F-8350-FDF0EFCCF946}"/>
              </a:ext>
            </a:extLst>
          </p:cNvPr>
          <p:cNvSpPr txBox="1">
            <a:spLocks/>
          </p:cNvSpPr>
          <p:nvPr/>
        </p:nvSpPr>
        <p:spPr>
          <a:xfrm>
            <a:off x="1027610" y="427008"/>
            <a:ext cx="10136777" cy="704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u="sng" dirty="0">
                <a:solidFill>
                  <a:srgbClr val="336600"/>
                </a:solidFill>
              </a:rPr>
              <a:t>Искусственные средства невербального общения</a:t>
            </a:r>
          </a:p>
        </p:txBody>
      </p:sp>
      <p:pic>
        <p:nvPicPr>
          <p:cNvPr id="4" name="Рисунок 3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F09066F4-3FFA-444B-A78C-7AC2BC70C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07" y="1463015"/>
            <a:ext cx="441007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59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4000">
              <a:srgbClr val="C9E8A8"/>
            </a:gs>
            <a:gs pos="62000">
              <a:schemeClr val="accent4">
                <a:lumMod val="0"/>
                <a:lumOff val="10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085CA7-DAFA-4EED-B629-771F20349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18" y="1275494"/>
            <a:ext cx="3979816" cy="5081764"/>
          </a:xfrm>
        </p:spPr>
        <p:txBody>
          <a:bodyPr>
            <a:normAutofit/>
          </a:bodyPr>
          <a:lstStyle/>
          <a:p>
            <a:pPr algn="l"/>
            <a:r>
              <a:rPr lang="ru-RU" b="1" i="1" dirty="0"/>
              <a:t>Язык глухих </a:t>
            </a:r>
            <a:r>
              <a:rPr lang="ru-RU" dirty="0"/>
              <a:t>- это специально разработанный неязыковой способ общения для глухих и слабослышащих людей. </a:t>
            </a:r>
          </a:p>
          <a:p>
            <a:pPr algn="l"/>
            <a:r>
              <a:rPr lang="ru-RU" dirty="0"/>
              <a:t>Для общения в этом случае используются определённые жесты и мимика, обозначающие конкретные слова или отдельные буквы. </a:t>
            </a:r>
          </a:p>
          <a:p>
            <a:pPr algn="l"/>
            <a:r>
              <a:rPr lang="ru-RU" dirty="0"/>
              <a:t>Например существуют отдельные жесты, которые обозначают дом, книгу, а также любовь и дружбу.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C4A1F8-C850-4E76-9667-ADF6A8C569A0}"/>
              </a:ext>
            </a:extLst>
          </p:cNvPr>
          <p:cNvSpPr/>
          <p:nvPr/>
        </p:nvSpPr>
        <p:spPr>
          <a:xfrm>
            <a:off x="113211" y="95794"/>
            <a:ext cx="11974286" cy="6679475"/>
          </a:xfrm>
          <a:prstGeom prst="rect">
            <a:avLst/>
          </a:prstGeom>
          <a:noFill/>
          <a:ln>
            <a:solidFill>
              <a:srgbClr val="3366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BCF5B88-074B-4C1F-8350-FDF0EFCCF946}"/>
              </a:ext>
            </a:extLst>
          </p:cNvPr>
          <p:cNvSpPr txBox="1">
            <a:spLocks/>
          </p:cNvSpPr>
          <p:nvPr/>
        </p:nvSpPr>
        <p:spPr>
          <a:xfrm>
            <a:off x="1027610" y="427008"/>
            <a:ext cx="10136777" cy="704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u="sng" dirty="0">
                <a:solidFill>
                  <a:srgbClr val="336600"/>
                </a:solidFill>
              </a:rPr>
              <a:t>Язык глухих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F3B11C-DEC0-4113-8C57-29D9FE390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32" y="1549454"/>
            <a:ext cx="432435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50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1077</Words>
  <PresentationFormat>Широкоэкранный</PresentationFormat>
  <Paragraphs>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Словарик  средств невербального общения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2022-01-18T09:16:43Z</dcterms:created>
  <dcterms:modified xsi:type="dcterms:W3CDTF">2022-01-18T11:13:48Z</dcterms:modified>
</cp:coreProperties>
</file>