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1B03"/>
    <a:srgbClr val="561402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A13F9-3F38-43A6-AC27-15300F426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1625A6-2B70-44B5-911F-8B058394A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69657A-2D88-46EE-8481-86D57658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A430-E74C-4864-B57D-C29CB4D2D084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1C58FE-06EE-475C-963D-A9DD3A1AD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DAB3FB-554A-4631-8345-6B18FA92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C8AC-7DE4-4E58-B11F-B1CBE5B0B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8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403AC-A2ED-4AA1-922B-812ECA6DF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822E8D-98B1-4F87-ADB2-6F6283291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9FEDE4-60E7-47F2-9322-647960FB2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A430-E74C-4864-B57D-C29CB4D2D084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BCDC6B-EBBA-4F0E-ACEB-83F664E1B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CD521F-AC35-4231-B357-48B5B8B0A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C8AC-7DE4-4E58-B11F-B1CBE5B0B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906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BBE20A3-167D-407D-BDC9-5ACDE505D0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1A1B1E-7882-4177-94DB-923832398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720B02-E834-4ECE-892A-BE94FEB03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A430-E74C-4864-B57D-C29CB4D2D084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F08A68-5319-4268-BB9B-78F220895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25E7EB-D33A-413E-856B-3C8B7ED9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C8AC-7DE4-4E58-B11F-B1CBE5B0B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93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CC064-8BA8-4E8C-8469-E5AD37D6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10DCD5-2C85-4A75-A37B-376A525A0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A72B7C-C55C-41EA-B022-29E97DFA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A430-E74C-4864-B57D-C29CB4D2D084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5005D-56C6-422C-ACC1-81B408B5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7465B8-5B57-43C5-8F95-618B52F9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C8AC-7DE4-4E58-B11F-B1CBE5B0B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97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56C7E-083A-4297-9A26-4CB99F51F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34FA49-AB25-438F-A750-DFBD6E7EA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7BC771-9119-42E7-837E-FBDE6094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A430-E74C-4864-B57D-C29CB4D2D084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388FF2-9101-4A8A-B66B-BCC81A5A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12F580-39C7-43D7-87D0-B6109E50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C8AC-7DE4-4E58-B11F-B1CBE5B0B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42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B4B57-BAC7-414E-AFAC-DCCFD6A4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6B3FD7-18B9-4D84-A5E9-A7A76013E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594F4D-6FA2-45A0-826B-3C35769C9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5A3FE3-BFAF-47C1-A876-AE95D8079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A430-E74C-4864-B57D-C29CB4D2D084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D4510F-9476-494C-B0A2-778837174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480876-C7CA-4A41-9936-277E6E74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C8AC-7DE4-4E58-B11F-B1CBE5B0B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60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D2B9A-231A-4BE4-A2C5-FE3A0FE10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5D42AC-F701-41A1-8CF3-06F7D9162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A03B0D-BE6A-4151-9F12-C055F5060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707C1B-4D70-40E3-B38D-C3F2EB706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CE9476-34F9-4645-B8E3-57D81C839B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E7FEB8-338C-4E04-9558-2FA371D25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A430-E74C-4864-B57D-C29CB4D2D084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B07C6CF-96FC-49F2-8E03-EA2EF696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FE7F59-8DC4-41DA-937E-EE09F277F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C8AC-7DE4-4E58-B11F-B1CBE5B0B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66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AAB06-1D8D-4AC0-9D7D-3B2457076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38E013-AE01-417C-B3D2-5BD03EE21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A430-E74C-4864-B57D-C29CB4D2D084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AF4761-D7FA-43D0-A5D4-87A11194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AEF3792-C893-45EC-9BEE-F1CBB3046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C8AC-7DE4-4E58-B11F-B1CBE5B0B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69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A2D026-1D65-41CD-B723-012E56754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A430-E74C-4864-B57D-C29CB4D2D084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A1FA7E-13ED-4A17-B8B0-53FCEFCC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578AB0-2038-4645-AE51-0121F445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C8AC-7DE4-4E58-B11F-B1CBE5B0B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49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9B124C-CEF5-44D4-AD97-3BBBD3191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BD703E-7A65-449E-83F5-484BBE96A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2741BC-49AE-4A50-82E3-FDF84F278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6CDC8C-BF8D-4A7C-8656-71E1E7D9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A430-E74C-4864-B57D-C29CB4D2D084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4BDD0B-D1E9-409C-B519-D9848C628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E01115-9681-4779-941C-B9B78DE16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C8AC-7DE4-4E58-B11F-B1CBE5B0B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19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4058E-CDC8-4547-B641-B4877BDB9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729333-2364-47F0-96C1-A6B3D6777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45E2A9-F0FF-4794-837D-6119B96B2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8CF554-41C4-4A21-9A1E-7769AE30C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A430-E74C-4864-B57D-C29CB4D2D084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7A64E0-7195-45A0-A324-2E88C2D8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5B5070-8D48-4907-A2CA-788C7B599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C8AC-7DE4-4E58-B11F-B1CBE5B0B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4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6A5E7-BF6B-4C24-B698-C7DF446E9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D90DD6-7C32-4225-BE80-D262C004F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D479A-1047-48A2-A767-FF672B49AF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6A430-E74C-4864-B57D-C29CB4D2D084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218169-5519-40A9-94E9-66335A1CA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26ACE7-A6EE-44C5-95B9-8958029B0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3C8AC-7DE4-4E58-B11F-B1CBE5B0B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38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E3FBBA-77EA-4142-B98B-60DDDBB2B1EC}"/>
              </a:ext>
            </a:extLst>
          </p:cNvPr>
          <p:cNvSpPr txBox="1"/>
          <p:nvPr/>
        </p:nvSpPr>
        <p:spPr>
          <a:xfrm>
            <a:off x="1307687" y="400719"/>
            <a:ext cx="95766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711B03"/>
                </a:solidFill>
              </a:rPr>
              <a:t>"Семейные традиции укрепляют семью"</a:t>
            </a:r>
          </a:p>
        </p:txBody>
      </p:sp>
      <p:pic>
        <p:nvPicPr>
          <p:cNvPr id="44" name="Рисунок 43" descr="Изображение выглядит как украшен, алтарь, мебель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C952B614-9E79-471E-82CE-5C52AEC75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66" y="1278511"/>
            <a:ext cx="6679660" cy="49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9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E3FBBA-77EA-4142-B98B-60DDDBB2B1EC}"/>
              </a:ext>
            </a:extLst>
          </p:cNvPr>
          <p:cNvSpPr txBox="1"/>
          <p:nvPr/>
        </p:nvSpPr>
        <p:spPr>
          <a:xfrm>
            <a:off x="5919017" y="390887"/>
            <a:ext cx="5987848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711B03"/>
                </a:solidFill>
              </a:rPr>
              <a:t>Семейные традиции </a:t>
            </a:r>
            <a:r>
              <a:rPr lang="ru-RU" sz="2400" dirty="0">
                <a:solidFill>
                  <a:srgbClr val="711B03"/>
                </a:solidFill>
              </a:rPr>
              <a:t>- это одна из тех вещей, которые делают каждую семью уникальной, непохожей на другую. Они помогают членам семьи осознать свою общность, почувствовать теплоту и заботу от других членов семьи, испытать радость совместного общения и сплотиться между собой. </a:t>
            </a:r>
            <a:endParaRPr lang="en-US" sz="2400" dirty="0">
              <a:solidFill>
                <a:srgbClr val="711B03"/>
              </a:solidFill>
            </a:endParaRPr>
          </a:p>
          <a:p>
            <a:r>
              <a:rPr lang="ru-RU" sz="2400" dirty="0">
                <a:solidFill>
                  <a:srgbClr val="711B03"/>
                </a:solidFill>
              </a:rPr>
              <a:t>Бывают семейные традиции, характерные для многих семей, например совместное празднование Нового года или воскресные вылазки на природу, а бывают довольно редкие семейные традиции, присущие только некоторым семьям. Например семьи многих знаменитых людей также отличаются своими семейными традициями.</a:t>
            </a:r>
          </a:p>
        </p:txBody>
      </p:sp>
      <p:pic>
        <p:nvPicPr>
          <p:cNvPr id="3" name="Рисунок 2" descr="Изображение выглядит как человек, ребенок, малыш&#10;&#10;Автоматически созданное описание">
            <a:extLst>
              <a:ext uri="{FF2B5EF4-FFF2-40B4-BE49-F238E27FC236}">
                <a16:creationId xmlns:a16="http://schemas.microsoft.com/office/drawing/2014/main" id="{158D5212-8FA7-4D02-BB3B-6D05A9A09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4" y="390887"/>
            <a:ext cx="4865562" cy="625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19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E3FBBA-77EA-4142-B98B-60DDDBB2B1EC}"/>
              </a:ext>
            </a:extLst>
          </p:cNvPr>
          <p:cNvSpPr txBox="1"/>
          <p:nvPr/>
        </p:nvSpPr>
        <p:spPr>
          <a:xfrm>
            <a:off x="5919017" y="390887"/>
            <a:ext cx="598784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711B03"/>
                </a:solidFill>
              </a:rPr>
              <a:t>Семья Антона Павловича Чехова - великого русского писателя XIX века</a:t>
            </a:r>
            <a:endParaRPr lang="en-US" sz="2400" b="1" i="1" dirty="0">
              <a:solidFill>
                <a:srgbClr val="711B03"/>
              </a:solidFill>
            </a:endParaRPr>
          </a:p>
          <a:p>
            <a:endParaRPr lang="en-US" sz="2400" dirty="0">
              <a:solidFill>
                <a:srgbClr val="711B03"/>
              </a:solidFill>
            </a:endParaRPr>
          </a:p>
          <a:p>
            <a:r>
              <a:rPr lang="ru-RU" sz="2400" dirty="0">
                <a:solidFill>
                  <a:srgbClr val="711B03"/>
                </a:solidFill>
              </a:rPr>
              <a:t>Все члены этой семьи умели играть на каком-либо музыкальном инструменте, так что семейной традицией стали музыкальные вечера. </a:t>
            </a:r>
          </a:p>
          <a:p>
            <a:endParaRPr lang="ru-RU" sz="2400" dirty="0">
              <a:solidFill>
                <a:srgbClr val="711B03"/>
              </a:solidFill>
            </a:endParaRPr>
          </a:p>
          <a:p>
            <a:r>
              <a:rPr lang="ru-RU" sz="2400" dirty="0">
                <a:solidFill>
                  <a:srgbClr val="711B03"/>
                </a:solidFill>
              </a:rPr>
              <a:t>Когда вся семья собиралась вместе на подмосковной даче в Воскресенске, то все вместе, или группами или индивидуально родственники исполняли свои любимые произведения и наслаждались гармонией музыки.</a:t>
            </a:r>
          </a:p>
        </p:txBody>
      </p:sp>
      <p:pic>
        <p:nvPicPr>
          <p:cNvPr id="8" name="Рисунок 7" descr="Изображение выглядит как текст, мужчина,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F93C8175-D911-4DB1-8404-AA798DE7A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3" y="390887"/>
            <a:ext cx="486727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1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E3FBBA-77EA-4142-B98B-60DDDBB2B1EC}"/>
              </a:ext>
            </a:extLst>
          </p:cNvPr>
          <p:cNvSpPr txBox="1"/>
          <p:nvPr/>
        </p:nvSpPr>
        <p:spPr>
          <a:xfrm>
            <a:off x="5919017" y="390887"/>
            <a:ext cx="598784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711B03"/>
                </a:solidFill>
              </a:rPr>
              <a:t>Семья Марины Цветаевой – </a:t>
            </a:r>
          </a:p>
          <a:p>
            <a:r>
              <a:rPr lang="ru-RU" sz="2400" b="1" i="1" dirty="0">
                <a:solidFill>
                  <a:srgbClr val="711B03"/>
                </a:solidFill>
              </a:rPr>
              <a:t>легендарной поэтессы XX века</a:t>
            </a:r>
          </a:p>
          <a:p>
            <a:endParaRPr lang="en-US" sz="2400" dirty="0">
              <a:solidFill>
                <a:srgbClr val="711B03"/>
              </a:solidFill>
            </a:endParaRPr>
          </a:p>
          <a:p>
            <a:r>
              <a:rPr lang="ru-RU" sz="2400" dirty="0">
                <a:solidFill>
                  <a:srgbClr val="711B03"/>
                </a:solidFill>
              </a:rPr>
              <a:t>В традициях этой семьи было устройство Новогодней лотереи. Подарки к празднику не дарились конкретному человеку, а складывались в разноцветные коробки, а потом разыгрывались. </a:t>
            </a:r>
          </a:p>
          <a:p>
            <a:endParaRPr lang="ru-RU" sz="2400" dirty="0">
              <a:solidFill>
                <a:srgbClr val="711B03"/>
              </a:solidFill>
            </a:endParaRPr>
          </a:p>
          <a:p>
            <a:r>
              <a:rPr lang="ru-RU" sz="2400" dirty="0">
                <a:solidFill>
                  <a:srgbClr val="711B03"/>
                </a:solidFill>
              </a:rPr>
              <a:t>Кто какой подарок выиграет, тот его и получит. Вот такой сюрприз! Правда иногда выигранные подарки можно было обменять, естественно по обоюдному согласию меняющихся.</a:t>
            </a:r>
          </a:p>
        </p:txBody>
      </p:sp>
      <p:pic>
        <p:nvPicPr>
          <p:cNvPr id="3" name="Рисунок 2" descr="Изображение выглядит как текст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41768CA-23CA-451A-9D37-E05651EDA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3" y="390887"/>
            <a:ext cx="486727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27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E3FBBA-77EA-4142-B98B-60DDDBB2B1EC}"/>
              </a:ext>
            </a:extLst>
          </p:cNvPr>
          <p:cNvSpPr txBox="1"/>
          <p:nvPr/>
        </p:nvSpPr>
        <p:spPr>
          <a:xfrm>
            <a:off x="5919017" y="390887"/>
            <a:ext cx="598784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711B03"/>
                </a:solidFill>
              </a:rPr>
              <a:t>Семья Льва Николаевича Толстого - великого русского писателя XIX века</a:t>
            </a:r>
            <a:endParaRPr lang="ru-RU" sz="2400" dirty="0">
              <a:solidFill>
                <a:srgbClr val="711B03"/>
              </a:solidFill>
            </a:endParaRPr>
          </a:p>
          <a:p>
            <a:endParaRPr lang="ru-RU" sz="2400" dirty="0">
              <a:solidFill>
                <a:srgbClr val="711B03"/>
              </a:solidFill>
            </a:endParaRPr>
          </a:p>
          <a:p>
            <a:r>
              <a:rPr lang="ru-RU" sz="2400" dirty="0">
                <a:solidFill>
                  <a:srgbClr val="711B03"/>
                </a:solidFill>
              </a:rPr>
              <a:t>В семье великого писателя было много интересных традиций. Например, во время празднования Крещения там устраивались для детей Святочные костюмированные балы. </a:t>
            </a:r>
          </a:p>
          <a:p>
            <a:endParaRPr lang="ru-RU" sz="2400" dirty="0">
              <a:solidFill>
                <a:srgbClr val="711B03"/>
              </a:solidFill>
            </a:endParaRPr>
          </a:p>
          <a:p>
            <a:r>
              <a:rPr lang="ru-RU" sz="2400" dirty="0">
                <a:solidFill>
                  <a:srgbClr val="711B03"/>
                </a:solidFill>
              </a:rPr>
              <a:t>Супруга писателя, Софья Андреевна, шила для детей нарядные маскарадные костюмы собственными руками. Так что праздник оставался в памяти детей всегда ярким и неповторимым.</a:t>
            </a:r>
          </a:p>
        </p:txBody>
      </p:sp>
      <p:pic>
        <p:nvPicPr>
          <p:cNvPr id="3" name="Рисунок 2" descr="Изображение выглядит как текст, мужчи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96C27749-92E6-4118-97B7-73F847BCD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3" y="390887"/>
            <a:ext cx="486727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77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E3FBBA-77EA-4142-B98B-60DDDBB2B1EC}"/>
              </a:ext>
            </a:extLst>
          </p:cNvPr>
          <p:cNvSpPr txBox="1"/>
          <p:nvPr/>
        </p:nvSpPr>
        <p:spPr>
          <a:xfrm>
            <a:off x="5919017" y="390887"/>
            <a:ext cx="598784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711B03"/>
                </a:solidFill>
              </a:rPr>
              <a:t>Семья Аллы Пугачёвой и Максима Галкина - знаменитых артистов российской эстрады</a:t>
            </a:r>
            <a:endParaRPr lang="en-US" sz="2400" dirty="0">
              <a:solidFill>
                <a:srgbClr val="711B03"/>
              </a:solidFill>
            </a:endParaRPr>
          </a:p>
          <a:p>
            <a:endParaRPr lang="ru-RU" sz="2400" dirty="0">
              <a:solidFill>
                <a:srgbClr val="711B03"/>
              </a:solidFill>
            </a:endParaRPr>
          </a:p>
          <a:p>
            <a:r>
              <a:rPr lang="ru-RU" sz="2400" dirty="0">
                <a:solidFill>
                  <a:srgbClr val="711B03"/>
                </a:solidFill>
              </a:rPr>
              <a:t>В семье знаменитых селебрити принято пышно встречать первый день весны. Какая бы ни была погода и день недели, 1 марта к Алле Борисовне и Максиму Александровичу съезжается весь российский бомонд. </a:t>
            </a:r>
          </a:p>
          <a:p>
            <a:endParaRPr lang="ru-RU" sz="2400" dirty="0">
              <a:solidFill>
                <a:srgbClr val="711B03"/>
              </a:solidFill>
            </a:endParaRPr>
          </a:p>
          <a:p>
            <a:r>
              <a:rPr lang="ru-RU" sz="2400" dirty="0">
                <a:solidFill>
                  <a:srgbClr val="711B03"/>
                </a:solidFill>
              </a:rPr>
              <a:t>За богато накрытым столом со всевозможными вкусностями и напитками веселая компания празднует начало весны и радуется общению друг с другом.</a:t>
            </a:r>
          </a:p>
        </p:txBody>
      </p:sp>
      <p:pic>
        <p:nvPicPr>
          <p:cNvPr id="4" name="Рисунок 3" descr="Изображение выглядит как человек, внутренний, стоит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81ABA50E-3A0F-4A7D-9ADA-68A809A21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3" y="390887"/>
            <a:ext cx="486727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02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E3FBBA-77EA-4142-B98B-60DDDBB2B1EC}"/>
              </a:ext>
            </a:extLst>
          </p:cNvPr>
          <p:cNvSpPr txBox="1"/>
          <p:nvPr/>
        </p:nvSpPr>
        <p:spPr>
          <a:xfrm>
            <a:off x="5919017" y="390887"/>
            <a:ext cx="598784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711B03"/>
                </a:solidFill>
              </a:rPr>
              <a:t>Семья Александра Владимировича </a:t>
            </a:r>
            <a:r>
              <a:rPr lang="ru-RU" sz="2400" b="1" i="1" dirty="0" err="1">
                <a:solidFill>
                  <a:srgbClr val="711B03"/>
                </a:solidFill>
              </a:rPr>
              <a:t>Реввы</a:t>
            </a:r>
            <a:r>
              <a:rPr lang="ru-RU" sz="2400" b="1" i="1" dirty="0">
                <a:solidFill>
                  <a:srgbClr val="711B03"/>
                </a:solidFill>
              </a:rPr>
              <a:t> - известного российского шоумена</a:t>
            </a:r>
            <a:endParaRPr lang="ru-RU" sz="2400" dirty="0">
              <a:solidFill>
                <a:srgbClr val="711B03"/>
              </a:solidFill>
            </a:endParaRPr>
          </a:p>
          <a:p>
            <a:endParaRPr lang="ru-RU" sz="2400" dirty="0">
              <a:solidFill>
                <a:srgbClr val="711B03"/>
              </a:solidFill>
            </a:endParaRPr>
          </a:p>
          <a:p>
            <a:r>
              <a:rPr lang="ru-RU" sz="2400" dirty="0">
                <a:solidFill>
                  <a:srgbClr val="711B03"/>
                </a:solidFill>
              </a:rPr>
              <a:t>У этой современной семьи есть очень необычная традиция. Во время летнего отпуска между членами семьи устраивается соревнование по плаванию в открытом море. </a:t>
            </a:r>
          </a:p>
          <a:p>
            <a:endParaRPr lang="ru-RU" sz="2400" dirty="0">
              <a:solidFill>
                <a:srgbClr val="711B03"/>
              </a:solidFill>
            </a:endParaRPr>
          </a:p>
          <a:p>
            <a:r>
              <a:rPr lang="ru-RU" sz="2400" dirty="0">
                <a:solidFill>
                  <a:srgbClr val="711B03"/>
                </a:solidFill>
              </a:rPr>
              <a:t>Выигрывает тот, кто проплывёт больше всех километров. В соревновании участвуют и родители, и дети, причём старшая дочь плавает наравне с родителями.</a:t>
            </a:r>
          </a:p>
        </p:txBody>
      </p:sp>
      <p:pic>
        <p:nvPicPr>
          <p:cNvPr id="4" name="Рисунок 3" descr="Изображение выглядит как человек, одежда, костюм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D5E03831-5A86-4DCD-A986-2CF630D51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3" y="390887"/>
            <a:ext cx="486727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25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E3FBBA-77EA-4142-B98B-60DDDBB2B1EC}"/>
              </a:ext>
            </a:extLst>
          </p:cNvPr>
          <p:cNvSpPr txBox="1"/>
          <p:nvPr/>
        </p:nvSpPr>
        <p:spPr>
          <a:xfrm>
            <a:off x="1307690" y="400719"/>
            <a:ext cx="957661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711B03"/>
                </a:solidFill>
              </a:rPr>
              <a:t>"Традиция — это не сохранение пепла, а раздувание огня" - сказал известный французский мыслитель Жан Жорес. </a:t>
            </a:r>
          </a:p>
          <a:p>
            <a:pPr algn="ctr"/>
            <a:r>
              <a:rPr lang="ru-RU" sz="2400" b="1" i="1" dirty="0">
                <a:solidFill>
                  <a:srgbClr val="711B03"/>
                </a:solidFill>
              </a:rPr>
              <a:t>И это действительно так. </a:t>
            </a:r>
          </a:p>
          <a:p>
            <a:pPr algn="ctr"/>
            <a:r>
              <a:rPr lang="ru-RU" sz="2400" b="1" i="1" dirty="0">
                <a:solidFill>
                  <a:srgbClr val="711B03"/>
                </a:solidFill>
              </a:rPr>
              <a:t>Кому-то семейные традиции могут показаться ненужным ритуалом, скучным пережитком прошлого, но на самом деле сохранении и поддерживание семейных традиций помогает сохранить огонь семейного очага.</a:t>
            </a:r>
          </a:p>
        </p:txBody>
      </p:sp>
      <p:pic>
        <p:nvPicPr>
          <p:cNvPr id="3" name="Рисунок 2" descr="Изображение выглядит как внутренний, пол, живой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D3EBD923-2EC1-42D9-8163-581B415CF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149" y="3152149"/>
            <a:ext cx="4689701" cy="34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70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382</TotalTime>
  <Words>450</Words>
  <PresentationFormat>Широкоэкранный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2022-01-13T10:08:36Z</dcterms:created>
  <dcterms:modified xsi:type="dcterms:W3CDTF">2022-01-13T16:30:40Z</dcterms:modified>
</cp:coreProperties>
</file>