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 id="2147483812" r:id="rId2"/>
    <p:sldMasterId id="2147483794" r:id="rId3"/>
  </p:sldMasterIdLst>
  <p:sldIdLst>
    <p:sldId id="256" r:id="rId4"/>
    <p:sldId id="257" r:id="rId5"/>
    <p:sldId id="258" r:id="rId6"/>
    <p:sldId id="259" r:id="rId7"/>
    <p:sldId id="260" r:id="rId8"/>
    <p:sldId id="261" r:id="rId9"/>
    <p:sldId id="262" r:id="rId10"/>
    <p:sldId id="263" r:id="rId11"/>
    <p:sldId id="264" r:id="rId12"/>
    <p:sldId id="265" r:id="rId13"/>
    <p:sldId id="266"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0" d="100"/>
          <a:sy n="100" d="100"/>
        </p:scale>
        <p:origin x="108"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12/18/2021</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866033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12/18/2021</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020900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12/18/2021</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0171071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12/18/2021</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798915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12/18/2021</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8691519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12EBA1-8207-42C7-BF69-267D3EAD20BA}"/>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B61BC2CC-4598-4AD8-9672-4DECD739FC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7A95F4B4-6A78-4FD0-B1D2-E0A868FBD0F8}"/>
              </a:ext>
            </a:extLst>
          </p:cNvPr>
          <p:cNvSpPr>
            <a:spLocks noGrp="1"/>
          </p:cNvSpPr>
          <p:nvPr>
            <p:ph type="dt" sz="half" idx="10"/>
          </p:nvPr>
        </p:nvSpPr>
        <p:spPr/>
        <p:txBody>
          <a:bodyPr/>
          <a:lstStyle/>
          <a:p>
            <a:fld id="{C65ED023-1888-4E28-9C8D-66E195FEF632}" type="datetimeFigureOut">
              <a:rPr lang="ru-RU" smtClean="0"/>
              <a:t>18.12.2021</a:t>
            </a:fld>
            <a:endParaRPr lang="ru-RU"/>
          </a:p>
        </p:txBody>
      </p:sp>
      <p:sp>
        <p:nvSpPr>
          <p:cNvPr id="5" name="Нижний колонтитул 4">
            <a:extLst>
              <a:ext uri="{FF2B5EF4-FFF2-40B4-BE49-F238E27FC236}">
                <a16:creationId xmlns:a16="http://schemas.microsoft.com/office/drawing/2014/main" id="{0BC18AE2-ECE0-4DE0-8333-AB9B41CD59A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4362659-9887-4D9C-8D97-E9093978CE61}"/>
              </a:ext>
            </a:extLst>
          </p:cNvPr>
          <p:cNvSpPr>
            <a:spLocks noGrp="1"/>
          </p:cNvSpPr>
          <p:nvPr>
            <p:ph type="sldNum" sz="quarter" idx="12"/>
          </p:nvPr>
        </p:nvSpPr>
        <p:spPr/>
        <p:txBody>
          <a:bodyPr/>
          <a:lstStyle/>
          <a:p>
            <a:fld id="{31D37D65-EA81-4BB3-A763-9DBEA06A5298}" type="slidenum">
              <a:rPr lang="ru-RU" smtClean="0"/>
              <a:t>‹#›</a:t>
            </a:fld>
            <a:endParaRPr lang="ru-RU"/>
          </a:p>
        </p:txBody>
      </p:sp>
    </p:spTree>
    <p:extLst>
      <p:ext uri="{BB962C8B-B14F-4D97-AF65-F5344CB8AC3E}">
        <p14:creationId xmlns:p14="http://schemas.microsoft.com/office/powerpoint/2010/main" val="22507507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3C5AC91-311D-4C34-BE76-52C69C661E5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7C33A14-213C-4EE4-A053-DDA315BFE34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3AACD0D-1BE8-44F0-B3C8-91F405715633}"/>
              </a:ext>
            </a:extLst>
          </p:cNvPr>
          <p:cNvSpPr>
            <a:spLocks noGrp="1"/>
          </p:cNvSpPr>
          <p:nvPr>
            <p:ph type="dt" sz="half" idx="10"/>
          </p:nvPr>
        </p:nvSpPr>
        <p:spPr/>
        <p:txBody>
          <a:bodyPr/>
          <a:lstStyle/>
          <a:p>
            <a:fld id="{C65ED023-1888-4E28-9C8D-66E195FEF632}" type="datetimeFigureOut">
              <a:rPr lang="ru-RU" smtClean="0"/>
              <a:t>18.12.2021</a:t>
            </a:fld>
            <a:endParaRPr lang="ru-RU"/>
          </a:p>
        </p:txBody>
      </p:sp>
      <p:sp>
        <p:nvSpPr>
          <p:cNvPr id="5" name="Нижний колонтитул 4">
            <a:extLst>
              <a:ext uri="{FF2B5EF4-FFF2-40B4-BE49-F238E27FC236}">
                <a16:creationId xmlns:a16="http://schemas.microsoft.com/office/drawing/2014/main" id="{CF1D195A-0F6A-4CC6-BECF-77A12E58E61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D783C22-F1DC-468E-A559-8C42C81AD52C}"/>
              </a:ext>
            </a:extLst>
          </p:cNvPr>
          <p:cNvSpPr>
            <a:spLocks noGrp="1"/>
          </p:cNvSpPr>
          <p:nvPr>
            <p:ph type="sldNum" sz="quarter" idx="12"/>
          </p:nvPr>
        </p:nvSpPr>
        <p:spPr/>
        <p:txBody>
          <a:bodyPr/>
          <a:lstStyle/>
          <a:p>
            <a:fld id="{31D37D65-EA81-4BB3-A763-9DBEA06A5298}" type="slidenum">
              <a:rPr lang="ru-RU" smtClean="0"/>
              <a:t>‹#›</a:t>
            </a:fld>
            <a:endParaRPr lang="ru-RU"/>
          </a:p>
        </p:txBody>
      </p:sp>
    </p:spTree>
    <p:extLst>
      <p:ext uri="{BB962C8B-B14F-4D97-AF65-F5344CB8AC3E}">
        <p14:creationId xmlns:p14="http://schemas.microsoft.com/office/powerpoint/2010/main" val="561171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6E0639-991B-4E47-AA3A-556E44A7A4B5}"/>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63F32ACB-7D56-4EB7-BF48-2845E616FC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A68AD42E-58C9-471F-89F6-B2C26E12A89F}"/>
              </a:ext>
            </a:extLst>
          </p:cNvPr>
          <p:cNvSpPr>
            <a:spLocks noGrp="1"/>
          </p:cNvSpPr>
          <p:nvPr>
            <p:ph type="dt" sz="half" idx="10"/>
          </p:nvPr>
        </p:nvSpPr>
        <p:spPr/>
        <p:txBody>
          <a:bodyPr/>
          <a:lstStyle/>
          <a:p>
            <a:fld id="{C65ED023-1888-4E28-9C8D-66E195FEF632}" type="datetimeFigureOut">
              <a:rPr lang="ru-RU" smtClean="0"/>
              <a:t>18.12.2021</a:t>
            </a:fld>
            <a:endParaRPr lang="ru-RU"/>
          </a:p>
        </p:txBody>
      </p:sp>
      <p:sp>
        <p:nvSpPr>
          <p:cNvPr id="5" name="Нижний колонтитул 4">
            <a:extLst>
              <a:ext uri="{FF2B5EF4-FFF2-40B4-BE49-F238E27FC236}">
                <a16:creationId xmlns:a16="http://schemas.microsoft.com/office/drawing/2014/main" id="{11A015CE-20FE-4E3A-8D60-BDB3156F848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A882058-9256-46DD-9CC6-46B7536C9059}"/>
              </a:ext>
            </a:extLst>
          </p:cNvPr>
          <p:cNvSpPr>
            <a:spLocks noGrp="1"/>
          </p:cNvSpPr>
          <p:nvPr>
            <p:ph type="sldNum" sz="quarter" idx="12"/>
          </p:nvPr>
        </p:nvSpPr>
        <p:spPr/>
        <p:txBody>
          <a:bodyPr/>
          <a:lstStyle/>
          <a:p>
            <a:fld id="{31D37D65-EA81-4BB3-A763-9DBEA06A5298}" type="slidenum">
              <a:rPr lang="ru-RU" smtClean="0"/>
              <a:t>‹#›</a:t>
            </a:fld>
            <a:endParaRPr lang="ru-RU"/>
          </a:p>
        </p:txBody>
      </p:sp>
    </p:spTree>
    <p:extLst>
      <p:ext uri="{BB962C8B-B14F-4D97-AF65-F5344CB8AC3E}">
        <p14:creationId xmlns:p14="http://schemas.microsoft.com/office/powerpoint/2010/main" val="36731614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D1A305-2A13-4270-87F4-A2BCA26A63F1}"/>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AB30D002-FF37-4697-AE6F-1F9D3F69ABF6}"/>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FA12AB0E-EACB-43F1-9D1F-988A72D487CF}"/>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6338BBCC-50C6-40AD-86C9-D3ECB31B16AE}"/>
              </a:ext>
            </a:extLst>
          </p:cNvPr>
          <p:cNvSpPr>
            <a:spLocks noGrp="1"/>
          </p:cNvSpPr>
          <p:nvPr>
            <p:ph type="dt" sz="half" idx="10"/>
          </p:nvPr>
        </p:nvSpPr>
        <p:spPr/>
        <p:txBody>
          <a:bodyPr/>
          <a:lstStyle/>
          <a:p>
            <a:fld id="{C65ED023-1888-4E28-9C8D-66E195FEF632}" type="datetimeFigureOut">
              <a:rPr lang="ru-RU" smtClean="0"/>
              <a:t>18.12.2021</a:t>
            </a:fld>
            <a:endParaRPr lang="ru-RU"/>
          </a:p>
        </p:txBody>
      </p:sp>
      <p:sp>
        <p:nvSpPr>
          <p:cNvPr id="6" name="Нижний колонтитул 5">
            <a:extLst>
              <a:ext uri="{FF2B5EF4-FFF2-40B4-BE49-F238E27FC236}">
                <a16:creationId xmlns:a16="http://schemas.microsoft.com/office/drawing/2014/main" id="{3567A277-D564-472F-A0AD-CA2300CCAEB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DD98142C-E780-46D6-8BA4-A11891D1503F}"/>
              </a:ext>
            </a:extLst>
          </p:cNvPr>
          <p:cNvSpPr>
            <a:spLocks noGrp="1"/>
          </p:cNvSpPr>
          <p:nvPr>
            <p:ph type="sldNum" sz="quarter" idx="12"/>
          </p:nvPr>
        </p:nvSpPr>
        <p:spPr/>
        <p:txBody>
          <a:bodyPr/>
          <a:lstStyle/>
          <a:p>
            <a:fld id="{31D37D65-EA81-4BB3-A763-9DBEA06A5298}" type="slidenum">
              <a:rPr lang="ru-RU" smtClean="0"/>
              <a:t>‹#›</a:t>
            </a:fld>
            <a:endParaRPr lang="ru-RU"/>
          </a:p>
        </p:txBody>
      </p:sp>
    </p:spTree>
    <p:extLst>
      <p:ext uri="{BB962C8B-B14F-4D97-AF65-F5344CB8AC3E}">
        <p14:creationId xmlns:p14="http://schemas.microsoft.com/office/powerpoint/2010/main" val="34181407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9B3D18E-1993-4D81-BE30-16FE83C0696C}"/>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BB25A646-057C-425B-9861-4F156B9889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90FF8336-4825-47E1-BD15-37153E185D3B}"/>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20DB27D6-FD7C-45B4-A4C7-FB4CAD298B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A96517A1-EC7E-4A19-8ADA-07E86A64295C}"/>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ECD3F043-F171-42B6-9EC9-0FA7B36FE0D8}"/>
              </a:ext>
            </a:extLst>
          </p:cNvPr>
          <p:cNvSpPr>
            <a:spLocks noGrp="1"/>
          </p:cNvSpPr>
          <p:nvPr>
            <p:ph type="dt" sz="half" idx="10"/>
          </p:nvPr>
        </p:nvSpPr>
        <p:spPr/>
        <p:txBody>
          <a:bodyPr/>
          <a:lstStyle/>
          <a:p>
            <a:fld id="{C65ED023-1888-4E28-9C8D-66E195FEF632}" type="datetimeFigureOut">
              <a:rPr lang="ru-RU" smtClean="0"/>
              <a:t>18.12.2021</a:t>
            </a:fld>
            <a:endParaRPr lang="ru-RU"/>
          </a:p>
        </p:txBody>
      </p:sp>
      <p:sp>
        <p:nvSpPr>
          <p:cNvPr id="8" name="Нижний колонтитул 7">
            <a:extLst>
              <a:ext uri="{FF2B5EF4-FFF2-40B4-BE49-F238E27FC236}">
                <a16:creationId xmlns:a16="http://schemas.microsoft.com/office/drawing/2014/main" id="{8A8573B8-67BB-4692-9B0E-3095DF06D54C}"/>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BADC6E87-3A9A-4D72-BC8D-0F42B3488ACC}"/>
              </a:ext>
            </a:extLst>
          </p:cNvPr>
          <p:cNvSpPr>
            <a:spLocks noGrp="1"/>
          </p:cNvSpPr>
          <p:nvPr>
            <p:ph type="sldNum" sz="quarter" idx="12"/>
          </p:nvPr>
        </p:nvSpPr>
        <p:spPr/>
        <p:txBody>
          <a:bodyPr/>
          <a:lstStyle/>
          <a:p>
            <a:fld id="{31D37D65-EA81-4BB3-A763-9DBEA06A5298}" type="slidenum">
              <a:rPr lang="ru-RU" smtClean="0"/>
              <a:t>‹#›</a:t>
            </a:fld>
            <a:endParaRPr lang="ru-RU"/>
          </a:p>
        </p:txBody>
      </p:sp>
    </p:spTree>
    <p:extLst>
      <p:ext uri="{BB962C8B-B14F-4D97-AF65-F5344CB8AC3E}">
        <p14:creationId xmlns:p14="http://schemas.microsoft.com/office/powerpoint/2010/main" val="1503222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2C1CD9-2C37-477C-B65B-C8318DB3564D}"/>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4D6EE91D-B1FA-43DF-9C4E-42D4DCE42FB6}"/>
              </a:ext>
            </a:extLst>
          </p:cNvPr>
          <p:cNvSpPr>
            <a:spLocks noGrp="1"/>
          </p:cNvSpPr>
          <p:nvPr>
            <p:ph type="dt" sz="half" idx="10"/>
          </p:nvPr>
        </p:nvSpPr>
        <p:spPr/>
        <p:txBody>
          <a:bodyPr/>
          <a:lstStyle/>
          <a:p>
            <a:fld id="{C65ED023-1888-4E28-9C8D-66E195FEF632}" type="datetimeFigureOut">
              <a:rPr lang="ru-RU" smtClean="0"/>
              <a:t>18.12.2021</a:t>
            </a:fld>
            <a:endParaRPr lang="ru-RU"/>
          </a:p>
        </p:txBody>
      </p:sp>
      <p:sp>
        <p:nvSpPr>
          <p:cNvPr id="4" name="Нижний колонтитул 3">
            <a:extLst>
              <a:ext uri="{FF2B5EF4-FFF2-40B4-BE49-F238E27FC236}">
                <a16:creationId xmlns:a16="http://schemas.microsoft.com/office/drawing/2014/main" id="{A25D0F76-F60E-41C4-ABE0-50802F1F30EF}"/>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E7AC87DF-27A3-45DE-B9D8-EB64A4220993}"/>
              </a:ext>
            </a:extLst>
          </p:cNvPr>
          <p:cNvSpPr>
            <a:spLocks noGrp="1"/>
          </p:cNvSpPr>
          <p:nvPr>
            <p:ph type="sldNum" sz="quarter" idx="12"/>
          </p:nvPr>
        </p:nvSpPr>
        <p:spPr/>
        <p:txBody>
          <a:bodyPr/>
          <a:lstStyle/>
          <a:p>
            <a:fld id="{31D37D65-EA81-4BB3-A763-9DBEA06A5298}" type="slidenum">
              <a:rPr lang="ru-RU" smtClean="0"/>
              <a:t>‹#›</a:t>
            </a:fld>
            <a:endParaRPr lang="ru-RU"/>
          </a:p>
        </p:txBody>
      </p:sp>
    </p:spTree>
    <p:extLst>
      <p:ext uri="{BB962C8B-B14F-4D97-AF65-F5344CB8AC3E}">
        <p14:creationId xmlns:p14="http://schemas.microsoft.com/office/powerpoint/2010/main" val="3570347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12/18/2021</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6200387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F9EE9A08-9D9E-44B3-8104-B940F381D22B}"/>
              </a:ext>
            </a:extLst>
          </p:cNvPr>
          <p:cNvSpPr>
            <a:spLocks noGrp="1"/>
          </p:cNvSpPr>
          <p:nvPr>
            <p:ph type="dt" sz="half" idx="10"/>
          </p:nvPr>
        </p:nvSpPr>
        <p:spPr/>
        <p:txBody>
          <a:bodyPr/>
          <a:lstStyle/>
          <a:p>
            <a:fld id="{C65ED023-1888-4E28-9C8D-66E195FEF632}" type="datetimeFigureOut">
              <a:rPr lang="ru-RU" smtClean="0"/>
              <a:t>18.12.2021</a:t>
            </a:fld>
            <a:endParaRPr lang="ru-RU"/>
          </a:p>
        </p:txBody>
      </p:sp>
      <p:sp>
        <p:nvSpPr>
          <p:cNvPr id="3" name="Нижний колонтитул 2">
            <a:extLst>
              <a:ext uri="{FF2B5EF4-FFF2-40B4-BE49-F238E27FC236}">
                <a16:creationId xmlns:a16="http://schemas.microsoft.com/office/drawing/2014/main" id="{48675012-9D2D-4DA2-B98D-15F7F47C7865}"/>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85C3DAF5-FF2E-43C9-B4B9-1417A6E8413D}"/>
              </a:ext>
            </a:extLst>
          </p:cNvPr>
          <p:cNvSpPr>
            <a:spLocks noGrp="1"/>
          </p:cNvSpPr>
          <p:nvPr>
            <p:ph type="sldNum" sz="quarter" idx="12"/>
          </p:nvPr>
        </p:nvSpPr>
        <p:spPr/>
        <p:txBody>
          <a:bodyPr/>
          <a:lstStyle/>
          <a:p>
            <a:fld id="{31D37D65-EA81-4BB3-A763-9DBEA06A5298}" type="slidenum">
              <a:rPr lang="ru-RU" smtClean="0"/>
              <a:t>‹#›</a:t>
            </a:fld>
            <a:endParaRPr lang="ru-RU"/>
          </a:p>
        </p:txBody>
      </p:sp>
    </p:spTree>
    <p:extLst>
      <p:ext uri="{BB962C8B-B14F-4D97-AF65-F5344CB8AC3E}">
        <p14:creationId xmlns:p14="http://schemas.microsoft.com/office/powerpoint/2010/main" val="2553804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7D41D9-642C-4D73-ADBC-F6F149037A6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69CF239E-2592-4DE0-9FAA-01C79213CD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964FEFEB-569D-45F3-99A7-768BED0BAC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13E11835-FEA4-48BE-8982-9AE1D23B8F12}"/>
              </a:ext>
            </a:extLst>
          </p:cNvPr>
          <p:cNvSpPr>
            <a:spLocks noGrp="1"/>
          </p:cNvSpPr>
          <p:nvPr>
            <p:ph type="dt" sz="half" idx="10"/>
          </p:nvPr>
        </p:nvSpPr>
        <p:spPr/>
        <p:txBody>
          <a:bodyPr/>
          <a:lstStyle/>
          <a:p>
            <a:fld id="{C65ED023-1888-4E28-9C8D-66E195FEF632}" type="datetimeFigureOut">
              <a:rPr lang="ru-RU" smtClean="0"/>
              <a:t>18.12.2021</a:t>
            </a:fld>
            <a:endParaRPr lang="ru-RU"/>
          </a:p>
        </p:txBody>
      </p:sp>
      <p:sp>
        <p:nvSpPr>
          <p:cNvPr id="6" name="Нижний колонтитул 5">
            <a:extLst>
              <a:ext uri="{FF2B5EF4-FFF2-40B4-BE49-F238E27FC236}">
                <a16:creationId xmlns:a16="http://schemas.microsoft.com/office/drawing/2014/main" id="{DF3F74BF-894F-4257-AE8E-E3E18851DF5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307FAD78-A1EF-45AA-B931-F60CF1AB2E6B}"/>
              </a:ext>
            </a:extLst>
          </p:cNvPr>
          <p:cNvSpPr>
            <a:spLocks noGrp="1"/>
          </p:cNvSpPr>
          <p:nvPr>
            <p:ph type="sldNum" sz="quarter" idx="12"/>
          </p:nvPr>
        </p:nvSpPr>
        <p:spPr/>
        <p:txBody>
          <a:bodyPr/>
          <a:lstStyle/>
          <a:p>
            <a:fld id="{31D37D65-EA81-4BB3-A763-9DBEA06A5298}" type="slidenum">
              <a:rPr lang="ru-RU" smtClean="0"/>
              <a:t>‹#›</a:t>
            </a:fld>
            <a:endParaRPr lang="ru-RU"/>
          </a:p>
        </p:txBody>
      </p:sp>
    </p:spTree>
    <p:extLst>
      <p:ext uri="{BB962C8B-B14F-4D97-AF65-F5344CB8AC3E}">
        <p14:creationId xmlns:p14="http://schemas.microsoft.com/office/powerpoint/2010/main" val="22253057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5148499-4030-4465-B173-DADA240846C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4AF7F6FE-54DF-4D29-BBB7-BFDC7EFB26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9E231B93-E173-43F0-B57F-29FDB46FF5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35EC74FE-75B9-4402-B43C-EDF4A239FDAB}"/>
              </a:ext>
            </a:extLst>
          </p:cNvPr>
          <p:cNvSpPr>
            <a:spLocks noGrp="1"/>
          </p:cNvSpPr>
          <p:nvPr>
            <p:ph type="dt" sz="half" idx="10"/>
          </p:nvPr>
        </p:nvSpPr>
        <p:spPr/>
        <p:txBody>
          <a:bodyPr/>
          <a:lstStyle/>
          <a:p>
            <a:fld id="{C65ED023-1888-4E28-9C8D-66E195FEF632}" type="datetimeFigureOut">
              <a:rPr lang="ru-RU" smtClean="0"/>
              <a:t>18.12.2021</a:t>
            </a:fld>
            <a:endParaRPr lang="ru-RU"/>
          </a:p>
        </p:txBody>
      </p:sp>
      <p:sp>
        <p:nvSpPr>
          <p:cNvPr id="6" name="Нижний колонтитул 5">
            <a:extLst>
              <a:ext uri="{FF2B5EF4-FFF2-40B4-BE49-F238E27FC236}">
                <a16:creationId xmlns:a16="http://schemas.microsoft.com/office/drawing/2014/main" id="{2AFC93B8-35CE-45CA-84AC-22E39EB081E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7692C28-8423-49BE-86EB-4CA15366ED9A}"/>
              </a:ext>
            </a:extLst>
          </p:cNvPr>
          <p:cNvSpPr>
            <a:spLocks noGrp="1"/>
          </p:cNvSpPr>
          <p:nvPr>
            <p:ph type="sldNum" sz="quarter" idx="12"/>
          </p:nvPr>
        </p:nvSpPr>
        <p:spPr/>
        <p:txBody>
          <a:bodyPr/>
          <a:lstStyle/>
          <a:p>
            <a:fld id="{31D37D65-EA81-4BB3-A763-9DBEA06A5298}" type="slidenum">
              <a:rPr lang="ru-RU" smtClean="0"/>
              <a:t>‹#›</a:t>
            </a:fld>
            <a:endParaRPr lang="ru-RU"/>
          </a:p>
        </p:txBody>
      </p:sp>
    </p:spTree>
    <p:extLst>
      <p:ext uri="{BB962C8B-B14F-4D97-AF65-F5344CB8AC3E}">
        <p14:creationId xmlns:p14="http://schemas.microsoft.com/office/powerpoint/2010/main" val="36480368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FD5B2E-EC43-4E24-A259-DE5EC4F8561C}"/>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924A96D8-B796-4A8D-BEAE-E0521316C47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EE07D3F-E8A0-4D74-997C-067916900A73}"/>
              </a:ext>
            </a:extLst>
          </p:cNvPr>
          <p:cNvSpPr>
            <a:spLocks noGrp="1"/>
          </p:cNvSpPr>
          <p:nvPr>
            <p:ph type="dt" sz="half" idx="10"/>
          </p:nvPr>
        </p:nvSpPr>
        <p:spPr/>
        <p:txBody>
          <a:bodyPr/>
          <a:lstStyle/>
          <a:p>
            <a:fld id="{C65ED023-1888-4E28-9C8D-66E195FEF632}" type="datetimeFigureOut">
              <a:rPr lang="ru-RU" smtClean="0"/>
              <a:t>18.12.2021</a:t>
            </a:fld>
            <a:endParaRPr lang="ru-RU"/>
          </a:p>
        </p:txBody>
      </p:sp>
      <p:sp>
        <p:nvSpPr>
          <p:cNvPr id="5" name="Нижний колонтитул 4">
            <a:extLst>
              <a:ext uri="{FF2B5EF4-FFF2-40B4-BE49-F238E27FC236}">
                <a16:creationId xmlns:a16="http://schemas.microsoft.com/office/drawing/2014/main" id="{18384CB1-4532-4B3D-9A8C-08AB3A556BF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277C0D2-4E1E-4894-9DBA-8DE912E6F8D8}"/>
              </a:ext>
            </a:extLst>
          </p:cNvPr>
          <p:cNvSpPr>
            <a:spLocks noGrp="1"/>
          </p:cNvSpPr>
          <p:nvPr>
            <p:ph type="sldNum" sz="quarter" idx="12"/>
          </p:nvPr>
        </p:nvSpPr>
        <p:spPr/>
        <p:txBody>
          <a:bodyPr/>
          <a:lstStyle/>
          <a:p>
            <a:fld id="{31D37D65-EA81-4BB3-A763-9DBEA06A5298}" type="slidenum">
              <a:rPr lang="ru-RU" smtClean="0"/>
              <a:t>‹#›</a:t>
            </a:fld>
            <a:endParaRPr lang="ru-RU"/>
          </a:p>
        </p:txBody>
      </p:sp>
    </p:spTree>
    <p:extLst>
      <p:ext uri="{BB962C8B-B14F-4D97-AF65-F5344CB8AC3E}">
        <p14:creationId xmlns:p14="http://schemas.microsoft.com/office/powerpoint/2010/main" val="23280303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4B5C1655-C8B0-402B-AD43-AE950FD58EAE}"/>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304A055F-04B2-4EDC-96FC-CE83E5ABE2E6}"/>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2E9E48E-4171-494E-A031-BD3019B1553C}"/>
              </a:ext>
            </a:extLst>
          </p:cNvPr>
          <p:cNvSpPr>
            <a:spLocks noGrp="1"/>
          </p:cNvSpPr>
          <p:nvPr>
            <p:ph type="dt" sz="half" idx="10"/>
          </p:nvPr>
        </p:nvSpPr>
        <p:spPr/>
        <p:txBody>
          <a:bodyPr/>
          <a:lstStyle/>
          <a:p>
            <a:fld id="{C65ED023-1888-4E28-9C8D-66E195FEF632}" type="datetimeFigureOut">
              <a:rPr lang="ru-RU" smtClean="0"/>
              <a:t>18.12.2021</a:t>
            </a:fld>
            <a:endParaRPr lang="ru-RU"/>
          </a:p>
        </p:txBody>
      </p:sp>
      <p:sp>
        <p:nvSpPr>
          <p:cNvPr id="5" name="Нижний колонтитул 4">
            <a:extLst>
              <a:ext uri="{FF2B5EF4-FFF2-40B4-BE49-F238E27FC236}">
                <a16:creationId xmlns:a16="http://schemas.microsoft.com/office/drawing/2014/main" id="{EBEAE9A3-4BE2-4C9F-AA17-A28715FCF91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9A5755B-A96F-4571-A63F-3A0AAC56E0DE}"/>
              </a:ext>
            </a:extLst>
          </p:cNvPr>
          <p:cNvSpPr>
            <a:spLocks noGrp="1"/>
          </p:cNvSpPr>
          <p:nvPr>
            <p:ph type="sldNum" sz="quarter" idx="12"/>
          </p:nvPr>
        </p:nvSpPr>
        <p:spPr/>
        <p:txBody>
          <a:bodyPr/>
          <a:lstStyle/>
          <a:p>
            <a:fld id="{31D37D65-EA81-4BB3-A763-9DBEA06A5298}" type="slidenum">
              <a:rPr lang="ru-RU" smtClean="0"/>
              <a:t>‹#›</a:t>
            </a:fld>
            <a:endParaRPr lang="ru-RU"/>
          </a:p>
        </p:txBody>
      </p:sp>
    </p:spTree>
    <p:extLst>
      <p:ext uri="{BB962C8B-B14F-4D97-AF65-F5344CB8AC3E}">
        <p14:creationId xmlns:p14="http://schemas.microsoft.com/office/powerpoint/2010/main" val="10122940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3C04E684-10F4-4CC3-A0B9-F03AA7BE37CF}"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3318275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C04E684-10F4-4CC3-A0B9-F03AA7BE37CF}"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8929005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C04E684-10F4-4CC3-A0B9-F03AA7BE37CF}"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6152883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3C04E684-10F4-4CC3-A0B9-F03AA7BE37CF}"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2472031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3C04E684-10F4-4CC3-A0B9-F03AA7BE37CF}"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449119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12/18/2021</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442565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3C04E684-10F4-4CC3-A0B9-F03AA7BE37CF}"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7491714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04E684-10F4-4CC3-A0B9-F03AA7BE37CF}"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195185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3C04E684-10F4-4CC3-A0B9-F03AA7BE37CF}"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0997878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45F5A-061D-4825-9AE9-D7794091C6CF}" type="slidenum">
              <a:rPr lang="en-US" smtClean="0"/>
              <a:t>‹#›</a:t>
            </a:fld>
            <a:endParaRPr lang="en-US"/>
          </a:p>
        </p:txBody>
      </p:sp>
      <p:sp>
        <p:nvSpPr>
          <p:cNvPr id="5" name="Date Placeholder 4"/>
          <p:cNvSpPr>
            <a:spLocks noGrp="1"/>
          </p:cNvSpPr>
          <p:nvPr>
            <p:ph type="dt" sz="half" idx="10"/>
          </p:nvPr>
        </p:nvSpPr>
        <p:spPr/>
        <p:txBody>
          <a:bodyPr/>
          <a:lstStyle/>
          <a:p>
            <a:fld id="{3C04E684-10F4-4CC3-A0B9-F03AA7BE37CF}" type="datetimeFigureOut">
              <a:rPr lang="en-US" smtClean="0"/>
              <a:t>12/18/2021</a:t>
            </a:fld>
            <a:endParaRPr lang="en-US"/>
          </a:p>
        </p:txBody>
      </p:sp>
    </p:spTree>
    <p:extLst>
      <p:ext uri="{BB962C8B-B14F-4D97-AF65-F5344CB8AC3E}">
        <p14:creationId xmlns:p14="http://schemas.microsoft.com/office/powerpoint/2010/main" val="30385104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C04E684-10F4-4CC3-A0B9-F03AA7BE37CF}"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86807514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C04E684-10F4-4CC3-A0B9-F03AA7BE37CF}"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45F5A-061D-4825-9AE9-D7794091C6C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4544092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C04E684-10F4-4CC3-A0B9-F03AA7BE37CF}"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4134517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C04E684-10F4-4CC3-A0B9-F03AA7BE37CF}"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45F5A-061D-4825-9AE9-D7794091C6C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8171127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C04E684-10F4-4CC3-A0B9-F03AA7BE37CF}"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22285259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C04E684-10F4-4CC3-A0B9-F03AA7BE37CF}"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556248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12/18/2021</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254793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C04E684-10F4-4CC3-A0B9-F03AA7BE37CF}"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634712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12/18/2021</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943963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12/18/2021</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359855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12/18/2021</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507726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AD76EE-BE33-4535-BE46-77742D25D581}"/>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1AE17AAA-DA7A-414B-ADED-5B95A3D2790C}"/>
              </a:ext>
            </a:extLst>
          </p:cNvPr>
          <p:cNvSpPr>
            <a:spLocks noGrp="1"/>
          </p:cNvSpPr>
          <p:nvPr>
            <p:ph type="dt" sz="half" idx="10"/>
          </p:nvPr>
        </p:nvSpPr>
        <p:spPr/>
        <p:txBody>
          <a:bodyPr/>
          <a:lstStyle/>
          <a:p>
            <a:fld id="{3C04E684-10F4-4CC3-A0B9-F03AA7BE37CF}" type="datetimeFigureOut">
              <a:rPr lang="en-US" smtClean="0"/>
              <a:t>12/18/2021</a:t>
            </a:fld>
            <a:endParaRPr lang="en-US"/>
          </a:p>
        </p:txBody>
      </p:sp>
      <p:sp>
        <p:nvSpPr>
          <p:cNvPr id="4" name="Нижний колонтитул 3">
            <a:extLst>
              <a:ext uri="{FF2B5EF4-FFF2-40B4-BE49-F238E27FC236}">
                <a16:creationId xmlns:a16="http://schemas.microsoft.com/office/drawing/2014/main" id="{9AF5E6B8-BA94-4C82-A8BE-6F088B18EA93}"/>
              </a:ext>
            </a:extLst>
          </p:cNvPr>
          <p:cNvSpPr>
            <a:spLocks noGrp="1"/>
          </p:cNvSpPr>
          <p:nvPr>
            <p:ph type="ftr" sz="quarter" idx="11"/>
          </p:nvPr>
        </p:nvSpPr>
        <p:spPr/>
        <p:txBody>
          <a:bodyPr/>
          <a:lstStyle/>
          <a:p>
            <a:endParaRPr lang="en-US"/>
          </a:p>
        </p:txBody>
      </p:sp>
      <p:sp>
        <p:nvSpPr>
          <p:cNvPr id="5" name="Номер слайда 4">
            <a:extLst>
              <a:ext uri="{FF2B5EF4-FFF2-40B4-BE49-F238E27FC236}">
                <a16:creationId xmlns:a16="http://schemas.microsoft.com/office/drawing/2014/main" id="{AEA279DF-ECB2-4035-A7A2-BD8FB7EC1B6C}"/>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855150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12/18/2021</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68313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theme" Target="../theme/theme3.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12/18/2021</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1042029344"/>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45" r:id="rId6"/>
    <p:sldLayoutId id="2147483740" r:id="rId7"/>
    <p:sldLayoutId id="2147483811" r:id="rId8"/>
    <p:sldLayoutId id="2147483741" r:id="rId9"/>
    <p:sldLayoutId id="2147483742" r:id="rId10"/>
    <p:sldLayoutId id="2147483743" r:id="rId11"/>
    <p:sldLayoutId id="2147483744" r:id="rId12"/>
    <p:sldLayoutId id="2147483746" r:id="rId13"/>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9BFE12-0081-4401-9564-91D31C6451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23C35A4C-B2BF-441A-B68F-33D29B2220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ECED5D5-8432-4893-82E9-EA66187C2B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5ED023-1888-4E28-9C8D-66E195FEF632}" type="datetimeFigureOut">
              <a:rPr lang="ru-RU" smtClean="0"/>
              <a:t>18.12.2021</a:t>
            </a:fld>
            <a:endParaRPr lang="ru-RU"/>
          </a:p>
        </p:txBody>
      </p:sp>
      <p:sp>
        <p:nvSpPr>
          <p:cNvPr id="5" name="Нижний колонтитул 4">
            <a:extLst>
              <a:ext uri="{FF2B5EF4-FFF2-40B4-BE49-F238E27FC236}">
                <a16:creationId xmlns:a16="http://schemas.microsoft.com/office/drawing/2014/main" id="{10F618A8-4289-46EC-9991-ABAAB153A0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E3DC8669-B872-40D5-9A4B-E94D8EE8DB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D37D65-EA81-4BB3-A763-9DBEA06A5298}" type="slidenum">
              <a:rPr lang="ru-RU" smtClean="0"/>
              <a:t>‹#›</a:t>
            </a:fld>
            <a:endParaRPr lang="ru-RU"/>
          </a:p>
        </p:txBody>
      </p:sp>
    </p:spTree>
    <p:extLst>
      <p:ext uri="{BB962C8B-B14F-4D97-AF65-F5344CB8AC3E}">
        <p14:creationId xmlns:p14="http://schemas.microsoft.com/office/powerpoint/2010/main" val="1632817743"/>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C04E684-10F4-4CC3-A0B9-F03AA7BE37CF}" type="datetimeFigureOut">
              <a:rPr lang="en-US" smtClean="0"/>
              <a:t>12/18/2021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3478060822"/>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 id="2147483806" r:id="rId12"/>
    <p:sldLayoutId id="2147483807" r:id="rId13"/>
    <p:sldLayoutId id="2147483808" r:id="rId14"/>
    <p:sldLayoutId id="2147483809" r:id="rId15"/>
    <p:sldLayoutId id="21474838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6F8BC2CD-E817-41C1-87E4-313013E38B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723900"/>
            <a:ext cx="5943600" cy="5410200"/>
          </a:xfrm>
          <a:prstGeom prst="rect">
            <a:avLst/>
          </a:prstGeom>
        </p:spPr>
      </p:pic>
      <p:sp>
        <p:nvSpPr>
          <p:cNvPr id="11" name="TextBox 10">
            <a:extLst>
              <a:ext uri="{FF2B5EF4-FFF2-40B4-BE49-F238E27FC236}">
                <a16:creationId xmlns:a16="http://schemas.microsoft.com/office/drawing/2014/main" id="{9FB93349-958D-4254-9E06-D34FB44D7CA8}"/>
              </a:ext>
            </a:extLst>
          </p:cNvPr>
          <p:cNvSpPr txBox="1"/>
          <p:nvPr/>
        </p:nvSpPr>
        <p:spPr>
          <a:xfrm>
            <a:off x="521078" y="479393"/>
            <a:ext cx="3793026" cy="1754326"/>
          </a:xfrm>
          <a:prstGeom prst="rect">
            <a:avLst/>
          </a:prstGeom>
          <a:noFill/>
        </p:spPr>
        <p:txBody>
          <a:bodyPr wrap="none" rtlCol="0">
            <a:spAutoFit/>
          </a:bodyPr>
          <a:lstStyle/>
          <a:p>
            <a:r>
              <a:rPr lang="ru-RU" sz="5400" dirty="0">
                <a:solidFill>
                  <a:schemeClr val="accent1">
                    <a:lumMod val="50000"/>
                  </a:schemeClr>
                </a:solidFill>
              </a:rPr>
              <a:t>Крылатые</a:t>
            </a:r>
          </a:p>
          <a:p>
            <a:r>
              <a:rPr lang="ru-RU" sz="5400" dirty="0">
                <a:solidFill>
                  <a:schemeClr val="accent1">
                    <a:lumMod val="50000"/>
                  </a:schemeClr>
                </a:solidFill>
              </a:rPr>
              <a:t>выражения</a:t>
            </a:r>
          </a:p>
        </p:txBody>
      </p:sp>
    </p:spTree>
    <p:extLst>
      <p:ext uri="{BB962C8B-B14F-4D97-AF65-F5344CB8AC3E}">
        <p14:creationId xmlns:p14="http://schemas.microsoft.com/office/powerpoint/2010/main" val="3586952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Рисунок 4" descr="Изображение выглядит как текст&#10;&#10;Автоматически созданное описание">
            <a:extLst>
              <a:ext uri="{FF2B5EF4-FFF2-40B4-BE49-F238E27FC236}">
                <a16:creationId xmlns:a16="http://schemas.microsoft.com/office/drawing/2014/main" id="{825114F8-F843-4B3F-AD28-BDE7ACEAF5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7718" y="1437011"/>
            <a:ext cx="2143125" cy="3648075"/>
          </a:xfrm>
          <a:prstGeom prst="rect">
            <a:avLst/>
          </a:prstGeom>
        </p:spPr>
      </p:pic>
      <p:sp>
        <p:nvSpPr>
          <p:cNvPr id="11" name="TextBox 10">
            <a:extLst>
              <a:ext uri="{FF2B5EF4-FFF2-40B4-BE49-F238E27FC236}">
                <a16:creationId xmlns:a16="http://schemas.microsoft.com/office/drawing/2014/main" id="{9FB93349-958D-4254-9E06-D34FB44D7CA8}"/>
              </a:ext>
            </a:extLst>
          </p:cNvPr>
          <p:cNvSpPr txBox="1"/>
          <p:nvPr/>
        </p:nvSpPr>
        <p:spPr>
          <a:xfrm>
            <a:off x="336521" y="236112"/>
            <a:ext cx="8304646" cy="991875"/>
          </a:xfrm>
          <a:prstGeom prst="rect">
            <a:avLst/>
          </a:prstGeom>
          <a:noFill/>
        </p:spPr>
        <p:txBody>
          <a:bodyPr wrap="none" rtlCol="0">
            <a:spAutoFit/>
          </a:bodyPr>
          <a:lstStyle/>
          <a:p>
            <a:pPr>
              <a:lnSpc>
                <a:spcPct val="115000"/>
              </a:lnSpc>
              <a:spcAft>
                <a:spcPts val="1000"/>
              </a:spcAft>
            </a:pPr>
            <a:r>
              <a:rPr lang="ru-RU" sz="5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«Без сучка, без задоринки»</a:t>
            </a:r>
          </a:p>
        </p:txBody>
      </p:sp>
      <p:sp>
        <p:nvSpPr>
          <p:cNvPr id="2" name="TextBox 1">
            <a:extLst>
              <a:ext uri="{FF2B5EF4-FFF2-40B4-BE49-F238E27FC236}">
                <a16:creationId xmlns:a16="http://schemas.microsoft.com/office/drawing/2014/main" id="{EC419B3C-E876-4C5A-AE36-2648DF844386}"/>
              </a:ext>
            </a:extLst>
          </p:cNvPr>
          <p:cNvSpPr txBox="1"/>
          <p:nvPr/>
        </p:nvSpPr>
        <p:spPr>
          <a:xfrm>
            <a:off x="177130" y="1319677"/>
            <a:ext cx="7515575" cy="5108321"/>
          </a:xfrm>
          <a:prstGeom prst="rect">
            <a:avLst/>
          </a:prstGeom>
          <a:noFill/>
        </p:spPr>
        <p:txBody>
          <a:bodyPr wrap="square" rtlCol="0">
            <a:spAutoFit/>
          </a:bodyPr>
          <a:lstStyle/>
          <a:p>
            <a:pPr>
              <a:lnSpc>
                <a:spcPct val="115000"/>
              </a:lnSpc>
              <a:spcAft>
                <a:spcPts val="100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Эта крылатая фраза </a:t>
            </a:r>
            <a:r>
              <a:rPr lang="ru-R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связана с профессией столяров</a:t>
            </a:r>
            <a:r>
              <a:rPr lang="ru-RU" sz="1800" dirty="0">
                <a:effectLst/>
                <a:latin typeface="Calibri" panose="020F0502020204030204" pitchFamily="34" charset="0"/>
                <a:ea typeface="Calibri" panose="020F0502020204030204" pitchFamily="34" charset="0"/>
                <a:cs typeface="Times New Roman" panose="02020603050405020304" pitchFamily="18" charset="0"/>
              </a:rPr>
              <a:t>. Для изготовления декоративных деталей интерьера, мебели и посуды они обрабатывали деревянную заготовку до идеально гладкого состояния, удаляли все сучки, сглаживали неровности и избавлялись от задоринок – задирающихся вверх щеп. </a:t>
            </a:r>
          </a:p>
          <a:p>
            <a:pPr>
              <a:lnSpc>
                <a:spcPct val="115000"/>
              </a:lnSpc>
              <a:spcAft>
                <a:spcPts val="1000"/>
              </a:spcAft>
            </a:pPr>
            <a:r>
              <a:rPr lang="ru-R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В наше время </a:t>
            </a:r>
            <a:r>
              <a:rPr lang="ru-RU" sz="1800" dirty="0">
                <a:effectLst/>
                <a:latin typeface="Calibri" panose="020F0502020204030204" pitchFamily="34" charset="0"/>
                <a:ea typeface="Calibri" panose="020F0502020204030204" pitchFamily="34" charset="0"/>
                <a:cs typeface="Times New Roman" panose="02020603050405020304" pitchFamily="18" charset="0"/>
              </a:rPr>
              <a:t>фраза обозначает, что что-то сделано идеально, либо без малейших трудностей или препятствий. Например:</a:t>
            </a:r>
          </a:p>
          <a:p>
            <a:pPr marL="342900" lvl="0" indent="-342900">
              <a:lnSpc>
                <a:spcPct val="115000"/>
              </a:lnSpc>
              <a:buFont typeface="Symbol" panose="05050102010706020507" pitchFamily="18" charset="2"/>
              <a:buChar char=""/>
            </a:pPr>
            <a:r>
              <a:rPr lang="ru-RU" sz="1800" dirty="0">
                <a:effectLst/>
                <a:latin typeface="Calibri" panose="020F0502020204030204" pitchFamily="34" charset="0"/>
                <a:ea typeface="Calibri" panose="020F0502020204030204" pitchFamily="34" charset="0"/>
                <a:cs typeface="Times New Roman" panose="02020603050405020304" pitchFamily="18" charset="0"/>
              </a:rPr>
              <a:t>«Наше путешествие прошло без сучка без задоринки» - это значит, что путешествие было лёгким и приятным, всё задуманное удалось;</a:t>
            </a:r>
          </a:p>
          <a:p>
            <a:pPr marL="342900" lvl="0" indent="-342900">
              <a:lnSpc>
                <a:spcPct val="115000"/>
              </a:lnSpc>
              <a:buFont typeface="Symbol" panose="05050102010706020507" pitchFamily="18" charset="2"/>
              <a:buChar char=""/>
            </a:pPr>
            <a:r>
              <a:rPr lang="ru-RU" sz="1800" dirty="0">
                <a:effectLst/>
                <a:latin typeface="Calibri" panose="020F0502020204030204" pitchFamily="34" charset="0"/>
                <a:ea typeface="Calibri" panose="020F0502020204030204" pitchFamily="34" charset="0"/>
                <a:cs typeface="Times New Roman" panose="02020603050405020304" pitchFamily="18" charset="0"/>
              </a:rPr>
              <a:t>«Он старательно готовился к тесту и написал его без сучка без задоринки» - это обозначает, что школьник смог легко, быстро и правильно ответить на все вопросы теста;</a:t>
            </a:r>
          </a:p>
          <a:p>
            <a:pPr marL="342900" lvl="0" indent="-342900">
              <a:lnSpc>
                <a:spcPct val="115000"/>
              </a:lnSpc>
              <a:spcAft>
                <a:spcPts val="1000"/>
              </a:spcAft>
              <a:buFont typeface="Symbol" panose="05050102010706020507" pitchFamily="18" charset="2"/>
              <a:buChar char=""/>
            </a:pPr>
            <a:r>
              <a:rPr lang="ru-RU" sz="1800" dirty="0">
                <a:effectLst/>
                <a:latin typeface="Calibri" panose="020F0502020204030204" pitchFamily="34" charset="0"/>
                <a:ea typeface="Calibri" panose="020F0502020204030204" pitchFamily="34" charset="0"/>
                <a:cs typeface="Times New Roman" panose="02020603050405020304" pitchFamily="18" charset="0"/>
              </a:rPr>
              <a:t>«Смотри, чтобы всё сегодня прошло без сучка без задоринки» - это обозначает, что сегодня все должно пройти гладки, без каких либо осложнений или препятствий.</a:t>
            </a:r>
          </a:p>
        </p:txBody>
      </p:sp>
    </p:spTree>
    <p:extLst>
      <p:ext uri="{BB962C8B-B14F-4D97-AF65-F5344CB8AC3E}">
        <p14:creationId xmlns:p14="http://schemas.microsoft.com/office/powerpoint/2010/main" val="1932861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9FB93349-958D-4254-9E06-D34FB44D7CA8}"/>
              </a:ext>
            </a:extLst>
          </p:cNvPr>
          <p:cNvSpPr txBox="1"/>
          <p:nvPr/>
        </p:nvSpPr>
        <p:spPr>
          <a:xfrm>
            <a:off x="336521" y="236112"/>
            <a:ext cx="8994001" cy="991875"/>
          </a:xfrm>
          <a:prstGeom prst="rect">
            <a:avLst/>
          </a:prstGeom>
          <a:noFill/>
        </p:spPr>
        <p:txBody>
          <a:bodyPr wrap="none" rtlCol="0">
            <a:spAutoFit/>
          </a:bodyPr>
          <a:lstStyle/>
          <a:p>
            <a:pPr>
              <a:lnSpc>
                <a:spcPct val="115000"/>
              </a:lnSpc>
              <a:spcAft>
                <a:spcPts val="1000"/>
              </a:spcAft>
            </a:pPr>
            <a:r>
              <a:rPr lang="ru-RU" sz="5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Крылатые выражения о труде</a:t>
            </a:r>
          </a:p>
        </p:txBody>
      </p:sp>
      <p:sp>
        <p:nvSpPr>
          <p:cNvPr id="2" name="TextBox 1">
            <a:extLst>
              <a:ext uri="{FF2B5EF4-FFF2-40B4-BE49-F238E27FC236}">
                <a16:creationId xmlns:a16="http://schemas.microsoft.com/office/drawing/2014/main" id="{EC419B3C-E876-4C5A-AE36-2648DF844386}"/>
              </a:ext>
            </a:extLst>
          </p:cNvPr>
          <p:cNvSpPr txBox="1"/>
          <p:nvPr/>
        </p:nvSpPr>
        <p:spPr>
          <a:xfrm>
            <a:off x="336521" y="1227987"/>
            <a:ext cx="7515575" cy="5170390"/>
          </a:xfrm>
          <a:prstGeom prst="rect">
            <a:avLst/>
          </a:prstGeom>
          <a:noFill/>
        </p:spPr>
        <p:txBody>
          <a:bodyPr wrap="square" rtlCol="0">
            <a:spAutoFit/>
          </a:bodyPr>
          <a:lstStyle/>
          <a:p>
            <a:pPr marL="342900" lvl="0" indent="-342900">
              <a:lnSpc>
                <a:spcPct val="115000"/>
              </a:lnSpc>
              <a:buFont typeface="Symbol" panose="05050102010706020507" pitchFamily="18" charset="2"/>
              <a:buChar char=""/>
            </a:pPr>
            <a:r>
              <a:rPr lang="ru-R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«Сизифов труд» </a:t>
            </a:r>
            <a:r>
              <a:rPr lang="ru-RU" sz="1800" dirty="0">
                <a:effectLst/>
                <a:latin typeface="Calibri" panose="020F0502020204030204" pitchFamily="34" charset="0"/>
                <a:ea typeface="Calibri" panose="020F0502020204030204" pitchFamily="34" charset="0"/>
                <a:cs typeface="Times New Roman" panose="02020603050405020304" pitchFamily="18" charset="0"/>
              </a:rPr>
              <a:t>- тяжелая работа, не приносящая никакого результата, а также напрасная, не имеющая смысла работа.</a:t>
            </a:r>
          </a:p>
          <a:p>
            <a:pPr lvl="0">
              <a:lnSpc>
                <a:spcPct val="115000"/>
              </a:lnSpc>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«Работать засучив рукава» </a:t>
            </a:r>
            <a:r>
              <a:rPr lang="ru-RU" sz="1800" dirty="0">
                <a:effectLst/>
                <a:latin typeface="Calibri" panose="020F0502020204030204" pitchFamily="34" charset="0"/>
                <a:ea typeface="Calibri" panose="020F0502020204030204" pitchFamily="34" charset="0"/>
                <a:cs typeface="Times New Roman" panose="02020603050405020304" pitchFamily="18" charset="0"/>
              </a:rPr>
              <a:t>- работать очень быстро и энергично.</a:t>
            </a:r>
          </a:p>
          <a:p>
            <a:pPr lvl="0">
              <a:lnSpc>
                <a:spcPct val="115000"/>
              </a:lnSpc>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«Работать спустя рукава» </a:t>
            </a:r>
            <a:r>
              <a:rPr lang="ru-RU" sz="1800" dirty="0">
                <a:effectLst/>
                <a:latin typeface="Calibri" panose="020F0502020204030204" pitchFamily="34" charset="0"/>
                <a:ea typeface="Calibri" panose="020F0502020204030204" pitchFamily="34" charset="0"/>
                <a:cs typeface="Times New Roman" panose="02020603050405020304" pitchFamily="18" charset="0"/>
              </a:rPr>
              <a:t>- работать медленно, без старания, лениться.</a:t>
            </a:r>
          </a:p>
          <a:p>
            <a:pPr lvl="0">
              <a:lnSpc>
                <a:spcPct val="115000"/>
              </a:lnSpc>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«Работать не покладая рук» </a:t>
            </a:r>
            <a:r>
              <a:rPr lang="ru-RU" sz="1800" dirty="0">
                <a:effectLst/>
                <a:latin typeface="Calibri" panose="020F0502020204030204" pitchFamily="34" charset="0"/>
                <a:ea typeface="Calibri" panose="020F0502020204030204" pitchFamily="34" charset="0"/>
                <a:cs typeface="Times New Roman" panose="02020603050405020304" pitchFamily="18" charset="0"/>
              </a:rPr>
              <a:t>- работать постоянно и много.</a:t>
            </a:r>
          </a:p>
          <a:p>
            <a:pPr lvl="0">
              <a:lnSpc>
                <a:spcPct val="115000"/>
              </a:lnSpc>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«Титанически труд» </a:t>
            </a:r>
            <a:r>
              <a:rPr lang="ru-RU" sz="1800" dirty="0">
                <a:effectLst/>
                <a:latin typeface="Calibri" panose="020F0502020204030204" pitchFamily="34" charset="0"/>
                <a:ea typeface="Calibri" panose="020F0502020204030204" pitchFamily="34" charset="0"/>
                <a:cs typeface="Times New Roman" panose="02020603050405020304" pitchFamily="18" charset="0"/>
              </a:rPr>
              <a:t>- очень тяжелая работа или очень большой объём выполненной работы.</a:t>
            </a:r>
          </a:p>
          <a:p>
            <a:pPr lvl="0">
              <a:lnSpc>
                <a:spcPct val="115000"/>
              </a:lnSpc>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«Тянуть лямку» </a:t>
            </a:r>
            <a:r>
              <a:rPr lang="ru-RU" sz="1800" dirty="0">
                <a:effectLst/>
                <a:latin typeface="Calibri" panose="020F0502020204030204" pitchFamily="34" charset="0"/>
                <a:ea typeface="Calibri" panose="020F0502020204030204" pitchFamily="34" charset="0"/>
                <a:cs typeface="Times New Roman" panose="02020603050405020304" pitchFamily="18" charset="0"/>
              </a:rPr>
              <a:t>- делать тяжёлую и однообразную работу в течение долгого времени.</a:t>
            </a:r>
          </a:p>
          <a:p>
            <a:pPr lvl="0">
              <a:lnSpc>
                <a:spcPct val="115000"/>
              </a:lnSpc>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ru-R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«Трудиться в поте лица» </a:t>
            </a:r>
            <a:r>
              <a:rPr lang="ru-RU" sz="1800" dirty="0">
                <a:effectLst/>
                <a:latin typeface="Calibri" panose="020F0502020204030204" pitchFamily="34" charset="0"/>
                <a:ea typeface="Calibri" panose="020F0502020204030204" pitchFamily="34" charset="0"/>
                <a:cs typeface="Times New Roman" panose="02020603050405020304" pitchFamily="18" charset="0"/>
              </a:rPr>
              <a:t>- очень усердная и старательная работа.</a:t>
            </a:r>
          </a:p>
        </p:txBody>
      </p:sp>
      <p:pic>
        <p:nvPicPr>
          <p:cNvPr id="18" name="Рисунок 17">
            <a:extLst>
              <a:ext uri="{FF2B5EF4-FFF2-40B4-BE49-F238E27FC236}">
                <a16:creationId xmlns:a16="http://schemas.microsoft.com/office/drawing/2014/main" id="{8C1DF42C-28F0-4A97-9A0C-40404A0D2D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2251" y="1151650"/>
            <a:ext cx="2886075" cy="4276725"/>
          </a:xfrm>
          <a:prstGeom prst="rect">
            <a:avLst/>
          </a:prstGeom>
        </p:spPr>
      </p:pic>
      <p:pic>
        <p:nvPicPr>
          <p:cNvPr id="20" name="Рисунок 19" descr="Изображение выглядит как текст, коллекция картинок&#10;&#10;Автоматически созданное описание">
            <a:extLst>
              <a:ext uri="{FF2B5EF4-FFF2-40B4-BE49-F238E27FC236}">
                <a16:creationId xmlns:a16="http://schemas.microsoft.com/office/drawing/2014/main" id="{EC2FFCC7-DD2E-4004-8DBC-15689ECDF4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7087" y="5504712"/>
            <a:ext cx="1114425" cy="762000"/>
          </a:xfrm>
          <a:prstGeom prst="rect">
            <a:avLst/>
          </a:prstGeom>
        </p:spPr>
      </p:pic>
    </p:spTree>
    <p:extLst>
      <p:ext uri="{BB962C8B-B14F-4D97-AF65-F5344CB8AC3E}">
        <p14:creationId xmlns:p14="http://schemas.microsoft.com/office/powerpoint/2010/main" val="3912647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9FB93349-958D-4254-9E06-D34FB44D7CA8}"/>
              </a:ext>
            </a:extLst>
          </p:cNvPr>
          <p:cNvSpPr txBox="1"/>
          <p:nvPr/>
        </p:nvSpPr>
        <p:spPr>
          <a:xfrm>
            <a:off x="336521" y="236112"/>
            <a:ext cx="6376617" cy="991875"/>
          </a:xfrm>
          <a:prstGeom prst="rect">
            <a:avLst/>
          </a:prstGeom>
          <a:noFill/>
        </p:spPr>
        <p:txBody>
          <a:bodyPr wrap="none" rtlCol="0">
            <a:spAutoFit/>
          </a:bodyPr>
          <a:lstStyle/>
          <a:p>
            <a:pPr>
              <a:lnSpc>
                <a:spcPct val="115000"/>
              </a:lnSpc>
              <a:spcAft>
                <a:spcPts val="1000"/>
              </a:spcAft>
            </a:pPr>
            <a:r>
              <a:rPr lang="ru-RU" sz="5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«Трещать по швам» </a:t>
            </a:r>
          </a:p>
        </p:txBody>
      </p:sp>
      <p:sp>
        <p:nvSpPr>
          <p:cNvPr id="2" name="TextBox 1">
            <a:extLst>
              <a:ext uri="{FF2B5EF4-FFF2-40B4-BE49-F238E27FC236}">
                <a16:creationId xmlns:a16="http://schemas.microsoft.com/office/drawing/2014/main" id="{EC419B3C-E876-4C5A-AE36-2648DF844386}"/>
              </a:ext>
            </a:extLst>
          </p:cNvPr>
          <p:cNvSpPr txBox="1"/>
          <p:nvPr/>
        </p:nvSpPr>
        <p:spPr>
          <a:xfrm>
            <a:off x="177130" y="1319677"/>
            <a:ext cx="7515575" cy="6320448"/>
          </a:xfrm>
          <a:prstGeom prst="rect">
            <a:avLst/>
          </a:prstGeom>
          <a:noFill/>
        </p:spPr>
        <p:txBody>
          <a:bodyPr wrap="square" rtlCol="0">
            <a:spAutoFit/>
          </a:bodyPr>
          <a:lstStyle/>
          <a:p>
            <a:pPr>
              <a:lnSpc>
                <a:spcPct val="115000"/>
              </a:lnSpc>
              <a:spcAft>
                <a:spcPts val="100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Происхождение данного крылатого выражения </a:t>
            </a:r>
            <a:r>
              <a:rPr lang="ru-R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связано с профессией портного</a:t>
            </a:r>
            <a:r>
              <a:rPr lang="ru-RU" sz="1800" dirty="0">
                <a:effectLst/>
                <a:latin typeface="Calibri" panose="020F0502020204030204" pitchFamily="34" charset="0"/>
                <a:ea typeface="Calibri" panose="020F0502020204030204" pitchFamily="34" charset="0"/>
                <a:cs typeface="Times New Roman" panose="02020603050405020304" pitchFamily="18" charset="0"/>
              </a:rPr>
              <a:t>. Трещать по швам могла плохо или неправильно сшитая одежда. Например, если использовались плохие нитки, или костюм был сшит не по размеру, или шов был некачественным. Такая одежда начинала расходиться по швам и появлялись дырки. В таких случаях портной мог не только лишиться заработка, но и быть наказан. </a:t>
            </a:r>
          </a:p>
          <a:p>
            <a:pPr>
              <a:lnSpc>
                <a:spcPct val="115000"/>
              </a:lnSpc>
              <a:spcAft>
                <a:spcPts val="1000"/>
              </a:spcAft>
            </a:pPr>
            <a:r>
              <a:rPr lang="ru-R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В наше время </a:t>
            </a:r>
            <a:r>
              <a:rPr lang="ru-RU" sz="1800" dirty="0">
                <a:effectLst/>
                <a:latin typeface="Calibri" panose="020F0502020204030204" pitchFamily="34" charset="0"/>
                <a:ea typeface="Calibri" panose="020F0502020204030204" pitchFamily="34" charset="0"/>
                <a:cs typeface="Times New Roman" panose="02020603050405020304" pitchFamily="18" charset="0"/>
              </a:rPr>
              <a:t>крылатая фраза «Трещать по швам» обозначает какое-то разрушение, крах или разрушение. Например говорят: </a:t>
            </a:r>
          </a:p>
          <a:p>
            <a:pPr marL="342900" lvl="0" indent="-342900">
              <a:lnSpc>
                <a:spcPct val="115000"/>
              </a:lnSpc>
              <a:buFont typeface="Symbol" panose="05050102010706020507" pitchFamily="18" charset="2"/>
              <a:buChar char=""/>
            </a:pPr>
            <a:r>
              <a:rPr lang="ru-RU" sz="1800" dirty="0">
                <a:effectLst/>
                <a:latin typeface="Calibri" panose="020F0502020204030204" pitchFamily="34" charset="0"/>
                <a:ea typeface="Calibri" panose="020F0502020204030204" pitchFamily="34" charset="0"/>
                <a:cs typeface="Times New Roman" panose="02020603050405020304" pitchFamily="18" charset="0"/>
              </a:rPr>
              <a:t>«наш план трещит по швам» – это значит, что действовать по плану не получается и приходится его менять;</a:t>
            </a:r>
          </a:p>
          <a:p>
            <a:pPr marL="342900" lvl="0" indent="-342900">
              <a:lnSpc>
                <a:spcPct val="115000"/>
              </a:lnSpc>
              <a:buFont typeface="Symbol" panose="05050102010706020507" pitchFamily="18" charset="2"/>
              <a:buChar char=""/>
            </a:pPr>
            <a:r>
              <a:rPr lang="ru-RU" sz="1800" dirty="0">
                <a:effectLst/>
                <a:latin typeface="Calibri" panose="020F0502020204030204" pitchFamily="34" charset="0"/>
                <a:ea typeface="Calibri" panose="020F0502020204030204" pitchFamily="34" charset="0"/>
                <a:cs typeface="Times New Roman" panose="02020603050405020304" pitchFamily="18" charset="0"/>
              </a:rPr>
              <a:t>«дружба Маши и Светы начала трещать по швам» - это обозначает, что девочки поссорились и их прежние дружеские отношения разрушились;</a:t>
            </a:r>
          </a:p>
          <a:p>
            <a:pPr marL="342900" lvl="0" indent="-342900">
              <a:lnSpc>
                <a:spcPct val="115000"/>
              </a:lnSpc>
              <a:spcAft>
                <a:spcPts val="1000"/>
              </a:spcAft>
              <a:buFont typeface="Symbol" panose="05050102010706020507" pitchFamily="18" charset="2"/>
              <a:buChar char=""/>
            </a:pPr>
            <a:r>
              <a:rPr lang="ru-RU" sz="1800" dirty="0">
                <a:effectLst/>
                <a:latin typeface="Calibri" panose="020F0502020204030204" pitchFamily="34" charset="0"/>
                <a:ea typeface="Calibri" panose="020F0502020204030204" pitchFamily="34" charset="0"/>
                <a:cs typeface="Times New Roman" panose="02020603050405020304" pitchFamily="18" charset="0"/>
              </a:rPr>
              <a:t>«компания производителя этого товара трещит по швам» - это значит, что данное предприятие находится накануне краха и скоро может закрыться.</a:t>
            </a:r>
          </a:p>
          <a:p>
            <a:pPr>
              <a:lnSpc>
                <a:spcPct val="115000"/>
              </a:lnSpc>
              <a:spcAft>
                <a:spcPts val="1000"/>
              </a:spcAft>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Рисунок 3" descr="Изображение выглядит как текст&#10;&#10;Автоматически созданное описание">
            <a:extLst>
              <a:ext uri="{FF2B5EF4-FFF2-40B4-BE49-F238E27FC236}">
                <a16:creationId xmlns:a16="http://schemas.microsoft.com/office/drawing/2014/main" id="{53880530-E21E-4CA3-8B7B-469F0B1DC0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40836" y="2085877"/>
            <a:ext cx="1628775" cy="3152775"/>
          </a:xfrm>
          <a:prstGeom prst="rect">
            <a:avLst/>
          </a:prstGeom>
        </p:spPr>
      </p:pic>
    </p:spTree>
    <p:extLst>
      <p:ext uri="{BB962C8B-B14F-4D97-AF65-F5344CB8AC3E}">
        <p14:creationId xmlns:p14="http://schemas.microsoft.com/office/powerpoint/2010/main" val="1147521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Рисунок 5" descr="Изображение выглядит как текст&#10;&#10;Автоматически созданное описание">
            <a:extLst>
              <a:ext uri="{FF2B5EF4-FFF2-40B4-BE49-F238E27FC236}">
                <a16:creationId xmlns:a16="http://schemas.microsoft.com/office/drawing/2014/main" id="{9E52770C-CBBA-4711-A4F3-81FFD4BA96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6195" y="2460851"/>
            <a:ext cx="2228850" cy="2066925"/>
          </a:xfrm>
          <a:prstGeom prst="rect">
            <a:avLst/>
          </a:prstGeom>
        </p:spPr>
      </p:pic>
      <p:sp>
        <p:nvSpPr>
          <p:cNvPr id="11" name="TextBox 10">
            <a:extLst>
              <a:ext uri="{FF2B5EF4-FFF2-40B4-BE49-F238E27FC236}">
                <a16:creationId xmlns:a16="http://schemas.microsoft.com/office/drawing/2014/main" id="{9FB93349-958D-4254-9E06-D34FB44D7CA8}"/>
              </a:ext>
            </a:extLst>
          </p:cNvPr>
          <p:cNvSpPr txBox="1"/>
          <p:nvPr/>
        </p:nvSpPr>
        <p:spPr>
          <a:xfrm>
            <a:off x="336521" y="236112"/>
            <a:ext cx="5115503" cy="991875"/>
          </a:xfrm>
          <a:prstGeom prst="rect">
            <a:avLst/>
          </a:prstGeom>
          <a:noFill/>
        </p:spPr>
        <p:txBody>
          <a:bodyPr wrap="none" rtlCol="0">
            <a:spAutoFit/>
          </a:bodyPr>
          <a:lstStyle/>
          <a:p>
            <a:pPr>
              <a:lnSpc>
                <a:spcPct val="115000"/>
              </a:lnSpc>
              <a:spcAft>
                <a:spcPts val="1000"/>
              </a:spcAft>
            </a:pPr>
            <a:r>
              <a:rPr lang="ru-RU" sz="5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«Баклуши бить» </a:t>
            </a:r>
          </a:p>
        </p:txBody>
      </p:sp>
      <p:sp>
        <p:nvSpPr>
          <p:cNvPr id="2" name="TextBox 1">
            <a:extLst>
              <a:ext uri="{FF2B5EF4-FFF2-40B4-BE49-F238E27FC236}">
                <a16:creationId xmlns:a16="http://schemas.microsoft.com/office/drawing/2014/main" id="{EC419B3C-E876-4C5A-AE36-2648DF844386}"/>
              </a:ext>
            </a:extLst>
          </p:cNvPr>
          <p:cNvSpPr txBox="1"/>
          <p:nvPr/>
        </p:nvSpPr>
        <p:spPr>
          <a:xfrm>
            <a:off x="177130" y="1319677"/>
            <a:ext cx="7515575" cy="5426870"/>
          </a:xfrm>
          <a:prstGeom prst="rect">
            <a:avLst/>
          </a:prstGeom>
          <a:noFill/>
        </p:spPr>
        <p:txBody>
          <a:bodyPr wrap="square" rtlCol="0">
            <a:spAutoFit/>
          </a:bodyPr>
          <a:lstStyle/>
          <a:p>
            <a:pPr>
              <a:lnSpc>
                <a:spcPct val="115000"/>
              </a:lnSpc>
              <a:spcAft>
                <a:spcPts val="100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Данная крылатая фраза очень древняя и </a:t>
            </a:r>
            <a:r>
              <a:rPr lang="ru-R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связана с профессией </a:t>
            </a:r>
            <a:r>
              <a:rPr lang="ru-RU" sz="1800" dirty="0" err="1">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баклушечника</a:t>
            </a:r>
            <a:r>
              <a:rPr lang="ru-RU" sz="1800" dirty="0">
                <a:effectLst/>
                <a:latin typeface="Calibri" panose="020F0502020204030204" pitchFamily="34" charset="0"/>
                <a:ea typeface="Calibri" panose="020F0502020204030204" pitchFamily="34" charset="0"/>
                <a:cs typeface="Times New Roman" panose="02020603050405020304" pitchFamily="18" charset="0"/>
              </a:rPr>
              <a:t>. </a:t>
            </a:r>
            <a:r>
              <a:rPr lang="ru-RU" sz="1800" dirty="0" err="1">
                <a:effectLst/>
                <a:latin typeface="Calibri" panose="020F0502020204030204" pitchFamily="34" charset="0"/>
                <a:ea typeface="Calibri" panose="020F0502020204030204" pitchFamily="34" charset="0"/>
                <a:cs typeface="Times New Roman" panose="02020603050405020304" pitchFamily="18" charset="0"/>
              </a:rPr>
              <a:t>Баклушечники</a:t>
            </a:r>
            <a:r>
              <a:rPr lang="ru-RU" sz="1800" dirty="0">
                <a:effectLst/>
                <a:latin typeface="Calibri" panose="020F0502020204030204" pitchFamily="34" charset="0"/>
                <a:ea typeface="Calibri" panose="020F0502020204030204" pitchFamily="34" charset="0"/>
                <a:cs typeface="Times New Roman" panose="02020603050405020304" pitchFamily="18" charset="0"/>
              </a:rPr>
              <a:t> – это люди, которые делали заготовки для изготовления ложек, тарелок и другой деревянной мебели. Они брали полено и топором раскалывали его на несколько частей – чурок или плах. Такая работа считалась очень лёгкой и не требовали никаких особых навыков или специального образования. </a:t>
            </a:r>
          </a:p>
          <a:p>
            <a:pPr>
              <a:lnSpc>
                <a:spcPct val="115000"/>
              </a:lnSpc>
              <a:spcAft>
                <a:spcPts val="1000"/>
              </a:spcAft>
            </a:pPr>
            <a:r>
              <a:rPr lang="ru-R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В наше время фраза </a:t>
            </a:r>
            <a:r>
              <a:rPr lang="ru-RU" sz="1800" dirty="0">
                <a:effectLst/>
                <a:latin typeface="Calibri" panose="020F0502020204030204" pitchFamily="34" charset="0"/>
                <a:ea typeface="Calibri" panose="020F0502020204030204" pitchFamily="34" charset="0"/>
                <a:cs typeface="Times New Roman" panose="02020603050405020304" pitchFamily="18" charset="0"/>
              </a:rPr>
              <a:t>«бить баклуши» обозначает безделье и ничего не деланье. Например говорят: </a:t>
            </a:r>
          </a:p>
          <a:p>
            <a:pPr marL="342900" lvl="0" indent="-342900">
              <a:lnSpc>
                <a:spcPct val="115000"/>
              </a:lnSpc>
              <a:buFont typeface="Symbol" panose="05050102010706020507" pitchFamily="18" charset="2"/>
              <a:buChar char=""/>
            </a:pPr>
            <a:r>
              <a:rPr lang="ru-RU" sz="1800" dirty="0">
                <a:effectLst/>
                <a:latin typeface="Calibri" panose="020F0502020204030204" pitchFamily="34" charset="0"/>
                <a:ea typeface="Calibri" panose="020F0502020204030204" pitchFamily="34" charset="0"/>
                <a:cs typeface="Times New Roman" panose="02020603050405020304" pitchFamily="18" charset="0"/>
              </a:rPr>
              <a:t>«да Миша баклуши бьёт вместо того, чтобы уроки делать» - это обозначает, что вместо выполнения домашнего задания Миша ничего не делает;</a:t>
            </a:r>
          </a:p>
          <a:p>
            <a:pPr marL="342900" lvl="0" indent="-342900">
              <a:lnSpc>
                <a:spcPct val="115000"/>
              </a:lnSpc>
              <a:buFont typeface="Symbol" panose="05050102010706020507" pitchFamily="18" charset="2"/>
              <a:buChar char=""/>
            </a:pPr>
            <a:r>
              <a:rPr lang="ru-RU" sz="1800" dirty="0">
                <a:effectLst/>
                <a:latin typeface="Calibri" panose="020F0502020204030204" pitchFamily="34" charset="0"/>
                <a:ea typeface="Calibri" panose="020F0502020204030204" pitchFamily="34" charset="0"/>
                <a:cs typeface="Times New Roman" panose="02020603050405020304" pitchFamily="18" charset="0"/>
              </a:rPr>
              <a:t>«ты не баклуши бить в школу ходишь, а учиться» - это обозначает, что человек должен ходить в школу не для того, чтобы отсидеть там определенное время, а для того, чтобы получить знания;</a:t>
            </a:r>
          </a:p>
          <a:p>
            <a:pPr marL="342900" lvl="0" indent="-342900">
              <a:lnSpc>
                <a:spcPct val="115000"/>
              </a:lnSpc>
              <a:spcAft>
                <a:spcPts val="1000"/>
              </a:spcAft>
              <a:buFont typeface="Symbol" panose="05050102010706020507" pitchFamily="18" charset="2"/>
              <a:buChar char=""/>
            </a:pPr>
            <a:r>
              <a:rPr lang="ru-RU" sz="1800" dirty="0">
                <a:effectLst/>
                <a:latin typeface="Calibri" panose="020F0502020204030204" pitchFamily="34" charset="0"/>
                <a:ea typeface="Calibri" panose="020F0502020204030204" pitchFamily="34" charset="0"/>
                <a:cs typeface="Times New Roman" panose="02020603050405020304" pitchFamily="18" charset="0"/>
              </a:rPr>
              <a:t>«Петя решил не бить баклуши, а записаться в секцию ушу» - это значит, что Петя решил потратить время с пользой.</a:t>
            </a:r>
          </a:p>
        </p:txBody>
      </p:sp>
    </p:spTree>
    <p:extLst>
      <p:ext uri="{BB962C8B-B14F-4D97-AF65-F5344CB8AC3E}">
        <p14:creationId xmlns:p14="http://schemas.microsoft.com/office/powerpoint/2010/main" val="210864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Рисунок 3" descr="Изображение выглядит как коллекция картинок&#10;&#10;Автоматически созданное описание">
            <a:extLst>
              <a:ext uri="{FF2B5EF4-FFF2-40B4-BE49-F238E27FC236}">
                <a16:creationId xmlns:a16="http://schemas.microsoft.com/office/drawing/2014/main" id="{429BF001-F0EC-48CA-9FD3-AC7EE4F25C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9918" y="1986837"/>
            <a:ext cx="2390775" cy="3257550"/>
          </a:xfrm>
          <a:prstGeom prst="rect">
            <a:avLst/>
          </a:prstGeom>
        </p:spPr>
      </p:pic>
      <p:sp>
        <p:nvSpPr>
          <p:cNvPr id="11" name="TextBox 10">
            <a:extLst>
              <a:ext uri="{FF2B5EF4-FFF2-40B4-BE49-F238E27FC236}">
                <a16:creationId xmlns:a16="http://schemas.microsoft.com/office/drawing/2014/main" id="{9FB93349-958D-4254-9E06-D34FB44D7CA8}"/>
              </a:ext>
            </a:extLst>
          </p:cNvPr>
          <p:cNvSpPr txBox="1"/>
          <p:nvPr/>
        </p:nvSpPr>
        <p:spPr>
          <a:xfrm>
            <a:off x="336521" y="236112"/>
            <a:ext cx="7279750" cy="991875"/>
          </a:xfrm>
          <a:prstGeom prst="rect">
            <a:avLst/>
          </a:prstGeom>
          <a:noFill/>
        </p:spPr>
        <p:txBody>
          <a:bodyPr wrap="none" rtlCol="0">
            <a:spAutoFit/>
          </a:bodyPr>
          <a:lstStyle/>
          <a:p>
            <a:pPr>
              <a:lnSpc>
                <a:spcPct val="115000"/>
              </a:lnSpc>
              <a:spcAft>
                <a:spcPts val="1000"/>
              </a:spcAft>
            </a:pPr>
            <a:r>
              <a:rPr lang="ru-RU" sz="5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«Шить на живую нитку»</a:t>
            </a:r>
          </a:p>
        </p:txBody>
      </p:sp>
      <p:sp>
        <p:nvSpPr>
          <p:cNvPr id="2" name="TextBox 1">
            <a:extLst>
              <a:ext uri="{FF2B5EF4-FFF2-40B4-BE49-F238E27FC236}">
                <a16:creationId xmlns:a16="http://schemas.microsoft.com/office/drawing/2014/main" id="{EC419B3C-E876-4C5A-AE36-2648DF844386}"/>
              </a:ext>
            </a:extLst>
          </p:cNvPr>
          <p:cNvSpPr txBox="1"/>
          <p:nvPr/>
        </p:nvSpPr>
        <p:spPr>
          <a:xfrm>
            <a:off x="177130" y="1319677"/>
            <a:ext cx="7515575" cy="5426870"/>
          </a:xfrm>
          <a:prstGeom prst="rect">
            <a:avLst/>
          </a:prstGeom>
          <a:noFill/>
        </p:spPr>
        <p:txBody>
          <a:bodyPr wrap="square" rtlCol="0">
            <a:spAutoFit/>
          </a:bodyPr>
          <a:lstStyle/>
          <a:p>
            <a:pPr>
              <a:lnSpc>
                <a:spcPct val="115000"/>
              </a:lnSpc>
              <a:spcAft>
                <a:spcPts val="100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Выражение появилось </a:t>
            </a:r>
            <a:r>
              <a:rPr lang="ru-R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благодаря профессии портных и швей</a:t>
            </a:r>
            <a:r>
              <a:rPr lang="ru-RU" sz="1800" dirty="0">
                <a:effectLst/>
                <a:latin typeface="Calibri" panose="020F0502020204030204" pitchFamily="34" charset="0"/>
                <a:ea typeface="Calibri" panose="020F0502020204030204" pitchFamily="34" charset="0"/>
                <a:cs typeface="Times New Roman" panose="02020603050405020304" pitchFamily="18" charset="0"/>
              </a:rPr>
              <a:t>. Прежде чем сшить детали изделия накрепко, например, на швейной машине, портные сшивали их «на живую нитку», то есть крупными стежками и без всяких узлов и креплений. Такие швы позволяют примерить одежду и уточнить правильное расположение шва, а потом сделать качественный крепкий шов в нужном месте, а «живую нитку» быстро убрать. Особенность швов «ни живую нитку» их недолговечность и некрасивый вид. </a:t>
            </a:r>
          </a:p>
          <a:p>
            <a:pPr>
              <a:lnSpc>
                <a:spcPct val="115000"/>
              </a:lnSpc>
              <a:spcAft>
                <a:spcPts val="100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Так что </a:t>
            </a:r>
            <a:r>
              <a:rPr lang="ru-R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в наше время </a:t>
            </a:r>
            <a:r>
              <a:rPr lang="ru-RU" sz="1800" dirty="0">
                <a:effectLst/>
                <a:latin typeface="Calibri" panose="020F0502020204030204" pitchFamily="34" charset="0"/>
                <a:ea typeface="Calibri" panose="020F0502020204030204" pitchFamily="34" charset="0"/>
                <a:cs typeface="Times New Roman" panose="02020603050405020304" pitchFamily="18" charset="0"/>
              </a:rPr>
              <a:t>крылатое выражение «шить на живую нитку» обозначает некачественную и небрежную работу. Например:</a:t>
            </a:r>
          </a:p>
          <a:p>
            <a:pPr marL="342900" lvl="0" indent="-342900">
              <a:lnSpc>
                <a:spcPct val="115000"/>
              </a:lnSpc>
              <a:buFont typeface="Symbol" panose="05050102010706020507" pitchFamily="18" charset="2"/>
              <a:buChar char=""/>
            </a:pPr>
            <a:r>
              <a:rPr lang="ru-RU" sz="1800" dirty="0">
                <a:effectLst/>
                <a:latin typeface="Calibri" panose="020F0502020204030204" pitchFamily="34" charset="0"/>
                <a:ea typeface="Calibri" panose="020F0502020204030204" pitchFamily="34" charset="0"/>
                <a:cs typeface="Times New Roman" panose="02020603050405020304" pitchFamily="18" charset="0"/>
              </a:rPr>
              <a:t>«Артём написал сочинение на живую нитку и побежал играть в футбол» - это обозначает, что Артём формально отнёсся к работе;</a:t>
            </a:r>
          </a:p>
          <a:p>
            <a:pPr marL="342900" lvl="0" indent="-342900">
              <a:lnSpc>
                <a:spcPct val="115000"/>
              </a:lnSpc>
              <a:buFont typeface="Symbol" panose="05050102010706020507" pitchFamily="18" charset="2"/>
              <a:buChar char=""/>
            </a:pPr>
            <a:r>
              <a:rPr lang="ru-RU" sz="1800" dirty="0">
                <a:effectLst/>
                <a:latin typeface="Calibri" panose="020F0502020204030204" pitchFamily="34" charset="0"/>
                <a:ea typeface="Calibri" panose="020F0502020204030204" pitchFamily="34" charset="0"/>
                <a:cs typeface="Times New Roman" panose="02020603050405020304" pitchFamily="18" charset="0"/>
              </a:rPr>
              <a:t>«дача была построена на живую нитку, только чтобы было где отдохнуть от работы на огороде» - это обозначает, что дачный домик строили быстро и некачественно;</a:t>
            </a:r>
          </a:p>
          <a:p>
            <a:pPr marL="342900" lvl="0" indent="-342900">
              <a:lnSpc>
                <a:spcPct val="115000"/>
              </a:lnSpc>
              <a:spcAft>
                <a:spcPts val="1000"/>
              </a:spcAft>
              <a:buFont typeface="Symbol" panose="05050102010706020507" pitchFamily="18" charset="2"/>
              <a:buChar char=""/>
            </a:pPr>
            <a:r>
              <a:rPr lang="ru-RU" sz="1800" dirty="0">
                <a:effectLst/>
                <a:latin typeface="Calibri" panose="020F0502020204030204" pitchFamily="34" charset="0"/>
                <a:ea typeface="Calibri" panose="020F0502020204030204" pitchFamily="34" charset="0"/>
                <a:cs typeface="Times New Roman" panose="02020603050405020304" pitchFamily="18" charset="0"/>
              </a:rPr>
              <a:t>«времени не было, так что пришлось делать поделку на живую нитку» - это значит, что поделка была сделана очень быстро и «абы как».</a:t>
            </a:r>
          </a:p>
        </p:txBody>
      </p:sp>
    </p:spTree>
    <p:extLst>
      <p:ext uri="{BB962C8B-B14F-4D97-AF65-F5344CB8AC3E}">
        <p14:creationId xmlns:p14="http://schemas.microsoft.com/office/powerpoint/2010/main" val="2543863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FF3D515F-601D-45E5-B39B-5693139B25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1324" y="2627345"/>
            <a:ext cx="2314575" cy="1752600"/>
          </a:xfrm>
          <a:prstGeom prst="rect">
            <a:avLst/>
          </a:prstGeom>
        </p:spPr>
      </p:pic>
      <p:sp>
        <p:nvSpPr>
          <p:cNvPr id="11" name="TextBox 10">
            <a:extLst>
              <a:ext uri="{FF2B5EF4-FFF2-40B4-BE49-F238E27FC236}">
                <a16:creationId xmlns:a16="http://schemas.microsoft.com/office/drawing/2014/main" id="{9FB93349-958D-4254-9E06-D34FB44D7CA8}"/>
              </a:ext>
            </a:extLst>
          </p:cNvPr>
          <p:cNvSpPr txBox="1"/>
          <p:nvPr/>
        </p:nvSpPr>
        <p:spPr>
          <a:xfrm>
            <a:off x="336521" y="236112"/>
            <a:ext cx="6167073" cy="991875"/>
          </a:xfrm>
          <a:prstGeom prst="rect">
            <a:avLst/>
          </a:prstGeom>
          <a:noFill/>
        </p:spPr>
        <p:txBody>
          <a:bodyPr wrap="none" rtlCol="0">
            <a:spAutoFit/>
          </a:bodyPr>
          <a:lstStyle/>
          <a:p>
            <a:pPr>
              <a:lnSpc>
                <a:spcPct val="115000"/>
              </a:lnSpc>
              <a:spcAft>
                <a:spcPts val="1000"/>
              </a:spcAft>
            </a:pPr>
            <a:r>
              <a:rPr lang="ru-RU" sz="5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«Поставить в тупик»</a:t>
            </a:r>
          </a:p>
        </p:txBody>
      </p:sp>
      <p:sp>
        <p:nvSpPr>
          <p:cNvPr id="2" name="TextBox 1">
            <a:extLst>
              <a:ext uri="{FF2B5EF4-FFF2-40B4-BE49-F238E27FC236}">
                <a16:creationId xmlns:a16="http://schemas.microsoft.com/office/drawing/2014/main" id="{EC419B3C-E876-4C5A-AE36-2648DF844386}"/>
              </a:ext>
            </a:extLst>
          </p:cNvPr>
          <p:cNvSpPr txBox="1"/>
          <p:nvPr/>
        </p:nvSpPr>
        <p:spPr>
          <a:xfrm>
            <a:off x="177130" y="1319677"/>
            <a:ext cx="7515575" cy="5426870"/>
          </a:xfrm>
          <a:prstGeom prst="rect">
            <a:avLst/>
          </a:prstGeom>
          <a:noFill/>
        </p:spPr>
        <p:txBody>
          <a:bodyPr wrap="square" rtlCol="0">
            <a:spAutoFit/>
          </a:bodyPr>
          <a:lstStyle/>
          <a:p>
            <a:pPr>
              <a:lnSpc>
                <a:spcPct val="115000"/>
              </a:lnSpc>
              <a:spcAft>
                <a:spcPts val="100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Это выражение часто </a:t>
            </a:r>
            <a:r>
              <a:rPr lang="ru-R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используется в профессии машинистов </a:t>
            </a:r>
            <a:r>
              <a:rPr lang="ru-RU" sz="1800" dirty="0">
                <a:effectLst/>
                <a:latin typeface="Calibri" panose="020F0502020204030204" pitchFamily="34" charset="0"/>
                <a:ea typeface="Calibri" panose="020F0502020204030204" pitchFamily="34" charset="0"/>
                <a:cs typeface="Times New Roman" panose="02020603050405020304" pitchFamily="18" charset="0"/>
              </a:rPr>
              <a:t>на железных дорогах. Для того, чтобы один поезд мог пропустить другой поезд вперёд, на железных дорогах устраиваются тупики – специальные ответвления дороги, на которые можно загнать поезд и освободить основную дорогу для других поездов. Такие тупики никуда не ведут и заканчиваются барьером.</a:t>
            </a:r>
          </a:p>
          <a:p>
            <a:pPr>
              <a:lnSpc>
                <a:spcPct val="115000"/>
              </a:lnSpc>
              <a:spcAft>
                <a:spcPts val="1000"/>
              </a:spcAft>
            </a:pPr>
            <a:r>
              <a:rPr lang="ru-R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Сейчас </a:t>
            </a:r>
            <a:r>
              <a:rPr lang="ru-RU" sz="1800" dirty="0">
                <a:effectLst/>
                <a:latin typeface="Calibri" panose="020F0502020204030204" pitchFamily="34" charset="0"/>
                <a:ea typeface="Calibri" panose="020F0502020204030204" pitchFamily="34" charset="0"/>
                <a:cs typeface="Times New Roman" panose="02020603050405020304" pitchFamily="18" charset="0"/>
              </a:rPr>
              <a:t>крылатая фраза «поставить в тупик» обозначает замешательство или затруднение, в которое попал человек. Например: </a:t>
            </a:r>
          </a:p>
          <a:p>
            <a:pPr marL="342900" lvl="0" indent="-342900">
              <a:lnSpc>
                <a:spcPct val="115000"/>
              </a:lnSpc>
              <a:buFont typeface="Symbol" panose="05050102010706020507" pitchFamily="18" charset="2"/>
              <a:buChar char=""/>
            </a:pPr>
            <a:r>
              <a:rPr lang="ru-RU" sz="1800" dirty="0">
                <a:effectLst/>
                <a:latin typeface="Calibri" panose="020F0502020204030204" pitchFamily="34" charset="0"/>
                <a:ea typeface="Calibri" panose="020F0502020204030204" pitchFamily="34" charset="0"/>
                <a:cs typeface="Times New Roman" panose="02020603050405020304" pitchFamily="18" charset="0"/>
              </a:rPr>
              <a:t>«этот вопрос поставил меня в тупик» - обозначает, что человек не знал, что ответить на вопрос и попал в затруднительное положение;</a:t>
            </a:r>
          </a:p>
          <a:p>
            <a:pPr marL="342900" lvl="0" indent="-342900">
              <a:lnSpc>
                <a:spcPct val="115000"/>
              </a:lnSpc>
              <a:buFont typeface="Symbol" panose="05050102010706020507" pitchFamily="18" charset="2"/>
              <a:buChar char=""/>
            </a:pPr>
            <a:r>
              <a:rPr lang="ru-RU" sz="1800" dirty="0">
                <a:effectLst/>
                <a:latin typeface="Calibri" panose="020F0502020204030204" pitchFamily="34" charset="0"/>
                <a:ea typeface="Calibri" panose="020F0502020204030204" pitchFamily="34" charset="0"/>
                <a:cs typeface="Times New Roman" panose="02020603050405020304" pitchFamily="18" charset="0"/>
              </a:rPr>
              <a:t>«такое поведение сестры поставило Максима в тупик» - это обозначает, что Максим не знал как реагировать на поведение сестры;</a:t>
            </a:r>
          </a:p>
          <a:p>
            <a:pPr marL="342900" lvl="0" indent="-342900">
              <a:lnSpc>
                <a:spcPct val="115000"/>
              </a:lnSpc>
              <a:spcAft>
                <a:spcPts val="1000"/>
              </a:spcAft>
              <a:buFont typeface="Symbol" panose="05050102010706020507" pitchFamily="18" charset="2"/>
              <a:buChar char=""/>
            </a:pPr>
            <a:r>
              <a:rPr lang="ru-RU" sz="1800" dirty="0">
                <a:effectLst/>
                <a:latin typeface="Calibri" panose="020F0502020204030204" pitchFamily="34" charset="0"/>
                <a:ea typeface="Calibri" panose="020F0502020204030204" pitchFamily="34" charset="0"/>
                <a:cs typeface="Times New Roman" panose="02020603050405020304" pitchFamily="18" charset="0"/>
              </a:rPr>
              <a:t>«этот участник телеигры настолько много знал, что поставить его в тупик было совершенно невозможно» - это обозначает, что участник был настолько эрудированный и образованный, что знал ответ на любой вопрос.</a:t>
            </a:r>
          </a:p>
        </p:txBody>
      </p:sp>
    </p:spTree>
    <p:extLst>
      <p:ext uri="{BB962C8B-B14F-4D97-AF65-F5344CB8AC3E}">
        <p14:creationId xmlns:p14="http://schemas.microsoft.com/office/powerpoint/2010/main" val="459706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Рисунок 4" descr="Изображение выглядит как стол, мебель, стол подставка, обеденный стол&#10;&#10;Автоматически созданное описание">
            <a:extLst>
              <a:ext uri="{FF2B5EF4-FFF2-40B4-BE49-F238E27FC236}">
                <a16:creationId xmlns:a16="http://schemas.microsoft.com/office/drawing/2014/main" id="{503D6100-B8F9-4D15-AA19-FFCE4E073D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5048" y="3060441"/>
            <a:ext cx="2476500" cy="1371600"/>
          </a:xfrm>
          <a:prstGeom prst="rect">
            <a:avLst/>
          </a:prstGeom>
        </p:spPr>
      </p:pic>
      <p:sp>
        <p:nvSpPr>
          <p:cNvPr id="11" name="TextBox 10">
            <a:extLst>
              <a:ext uri="{FF2B5EF4-FFF2-40B4-BE49-F238E27FC236}">
                <a16:creationId xmlns:a16="http://schemas.microsoft.com/office/drawing/2014/main" id="{9FB93349-958D-4254-9E06-D34FB44D7CA8}"/>
              </a:ext>
            </a:extLst>
          </p:cNvPr>
          <p:cNvSpPr txBox="1"/>
          <p:nvPr/>
        </p:nvSpPr>
        <p:spPr>
          <a:xfrm>
            <a:off x="336521" y="236112"/>
            <a:ext cx="5836213" cy="991875"/>
          </a:xfrm>
          <a:prstGeom prst="rect">
            <a:avLst/>
          </a:prstGeom>
          <a:noFill/>
        </p:spPr>
        <p:txBody>
          <a:bodyPr wrap="none" rtlCol="0">
            <a:spAutoFit/>
          </a:bodyPr>
          <a:lstStyle/>
          <a:p>
            <a:pPr>
              <a:lnSpc>
                <a:spcPct val="115000"/>
              </a:lnSpc>
              <a:spcAft>
                <a:spcPts val="1000"/>
              </a:spcAft>
            </a:pPr>
            <a:r>
              <a:rPr lang="ru-RU" sz="5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«Топорная работа»</a:t>
            </a:r>
          </a:p>
        </p:txBody>
      </p:sp>
      <p:sp>
        <p:nvSpPr>
          <p:cNvPr id="2" name="TextBox 1">
            <a:extLst>
              <a:ext uri="{FF2B5EF4-FFF2-40B4-BE49-F238E27FC236}">
                <a16:creationId xmlns:a16="http://schemas.microsoft.com/office/drawing/2014/main" id="{EC419B3C-E876-4C5A-AE36-2648DF844386}"/>
              </a:ext>
            </a:extLst>
          </p:cNvPr>
          <p:cNvSpPr txBox="1"/>
          <p:nvPr/>
        </p:nvSpPr>
        <p:spPr>
          <a:xfrm>
            <a:off x="177130" y="1319677"/>
            <a:ext cx="7515575" cy="5426870"/>
          </a:xfrm>
          <a:prstGeom prst="rect">
            <a:avLst/>
          </a:prstGeom>
          <a:noFill/>
        </p:spPr>
        <p:txBody>
          <a:bodyPr wrap="square" rtlCol="0">
            <a:spAutoFit/>
          </a:bodyPr>
          <a:lstStyle/>
          <a:p>
            <a:pPr>
              <a:lnSpc>
                <a:spcPct val="115000"/>
              </a:lnSpc>
              <a:spcAft>
                <a:spcPts val="100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Крылатое выражение «топорная работа» </a:t>
            </a:r>
            <a:r>
              <a:rPr lang="ru-R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связана с профессией столяров </a:t>
            </a:r>
            <a:r>
              <a:rPr lang="ru-RU" sz="1800" dirty="0">
                <a:effectLst/>
                <a:latin typeface="Calibri" panose="020F0502020204030204" pitchFamily="34" charset="0"/>
                <a:ea typeface="Calibri" panose="020F0502020204030204" pitchFamily="34" charset="0"/>
                <a:cs typeface="Times New Roman" panose="02020603050405020304" pitchFamily="18" charset="0"/>
              </a:rPr>
              <a:t>– изготовителей мебели, дверей, окон, арок, лестниц и других изделий из дерева. Такая работа требует особого мастерства и знаний. Топорной столяры называют работу плотников, занимающихся грубой обработкой древесины топором, или некачественно выполненные столярные изделия.</a:t>
            </a:r>
          </a:p>
          <a:p>
            <a:pPr>
              <a:lnSpc>
                <a:spcPct val="115000"/>
              </a:lnSpc>
              <a:spcAft>
                <a:spcPts val="1000"/>
              </a:spcAft>
            </a:pPr>
            <a:r>
              <a:rPr lang="ru-R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В наше время </a:t>
            </a:r>
            <a:r>
              <a:rPr lang="ru-RU" sz="1800" dirty="0">
                <a:effectLst/>
                <a:latin typeface="Calibri" panose="020F0502020204030204" pitchFamily="34" charset="0"/>
                <a:ea typeface="Calibri" panose="020F0502020204030204" pitchFamily="34" charset="0"/>
                <a:cs typeface="Times New Roman" panose="02020603050405020304" pitchFamily="18" charset="0"/>
              </a:rPr>
              <a:t>«топорной» называют любую некачественную, грубо выполненную работу. Например: </a:t>
            </a:r>
          </a:p>
          <a:p>
            <a:pPr marL="342900" lvl="0" indent="-342900">
              <a:lnSpc>
                <a:spcPct val="115000"/>
              </a:lnSpc>
              <a:buFont typeface="Symbol" panose="05050102010706020507" pitchFamily="18" charset="2"/>
              <a:buChar char=""/>
            </a:pPr>
            <a:r>
              <a:rPr lang="ru-RU" sz="1800" dirty="0">
                <a:effectLst/>
                <a:latin typeface="Calibri" panose="020F0502020204030204" pitchFamily="34" charset="0"/>
                <a:ea typeface="Calibri" panose="020F0502020204030204" pitchFamily="34" charset="0"/>
                <a:cs typeface="Times New Roman" panose="02020603050405020304" pitchFamily="18" charset="0"/>
              </a:rPr>
              <a:t>«посредине парка стояла скульптура топорной работы» - это значит, что скульптура не представляла никакой художественной ценности и была некрасивой;</a:t>
            </a:r>
          </a:p>
          <a:p>
            <a:pPr marL="342900" lvl="0" indent="-342900">
              <a:lnSpc>
                <a:spcPct val="115000"/>
              </a:lnSpc>
              <a:spcAft>
                <a:spcPts val="1000"/>
              </a:spcAft>
              <a:buFont typeface="Symbol" panose="05050102010706020507" pitchFamily="18" charset="2"/>
              <a:buChar char=""/>
            </a:pPr>
            <a:r>
              <a:rPr lang="ru-RU" sz="1800" dirty="0">
                <a:effectLst/>
                <a:latin typeface="Calibri" panose="020F0502020204030204" pitchFamily="34" charset="0"/>
                <a:ea typeface="Calibri" panose="020F0502020204030204" pitchFamily="34" charset="0"/>
                <a:cs typeface="Times New Roman" panose="02020603050405020304" pitchFamily="18" charset="0"/>
              </a:rPr>
              <a:t>«платье было из красивого материала, но отличалось топорной работой» - это значит, что качество пошива платья было очень низким;</a:t>
            </a:r>
          </a:p>
          <a:p>
            <a:pPr marL="285750" indent="-285750">
              <a:buFont typeface="Arial" panose="020B0604020202020204" pitchFamily="34" charset="0"/>
              <a:buChar char="•"/>
            </a:pPr>
            <a:r>
              <a:rPr lang="ru-RU" sz="1800" dirty="0">
                <a:effectLst/>
                <a:latin typeface="Calibri" panose="020F0502020204030204" pitchFamily="34" charset="0"/>
                <a:ea typeface="Calibri" panose="020F0502020204030204" pitchFamily="34" charset="0"/>
                <a:cs typeface="Times New Roman" panose="02020603050405020304" pitchFamily="18" charset="0"/>
              </a:rPr>
              <a:t>«у рабочего было лицо топорной работы» - это значит, что лицо этого человека было простоватое и грубое, не отличалось тонкими чертами и красотой.</a:t>
            </a:r>
          </a:p>
        </p:txBody>
      </p:sp>
    </p:spTree>
    <p:extLst>
      <p:ext uri="{BB962C8B-B14F-4D97-AF65-F5344CB8AC3E}">
        <p14:creationId xmlns:p14="http://schemas.microsoft.com/office/powerpoint/2010/main" val="520231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BBA2BC23-E1D1-406A-88DC-4F5805E90A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3049" y="2373960"/>
            <a:ext cx="2543175" cy="2352675"/>
          </a:xfrm>
          <a:prstGeom prst="rect">
            <a:avLst/>
          </a:prstGeom>
        </p:spPr>
      </p:pic>
      <p:sp>
        <p:nvSpPr>
          <p:cNvPr id="11" name="TextBox 10">
            <a:extLst>
              <a:ext uri="{FF2B5EF4-FFF2-40B4-BE49-F238E27FC236}">
                <a16:creationId xmlns:a16="http://schemas.microsoft.com/office/drawing/2014/main" id="{9FB93349-958D-4254-9E06-D34FB44D7CA8}"/>
              </a:ext>
            </a:extLst>
          </p:cNvPr>
          <p:cNvSpPr txBox="1"/>
          <p:nvPr/>
        </p:nvSpPr>
        <p:spPr>
          <a:xfrm>
            <a:off x="336521" y="236112"/>
            <a:ext cx="4476162" cy="991875"/>
          </a:xfrm>
          <a:prstGeom prst="rect">
            <a:avLst/>
          </a:prstGeom>
          <a:noFill/>
        </p:spPr>
        <p:txBody>
          <a:bodyPr wrap="none" rtlCol="0">
            <a:spAutoFit/>
          </a:bodyPr>
          <a:lstStyle/>
          <a:p>
            <a:pPr>
              <a:lnSpc>
                <a:spcPct val="115000"/>
              </a:lnSpc>
              <a:spcAft>
                <a:spcPts val="1000"/>
              </a:spcAft>
            </a:pPr>
            <a:r>
              <a:rPr lang="ru-RU" sz="5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«Лясы точить»</a:t>
            </a:r>
          </a:p>
        </p:txBody>
      </p:sp>
      <p:sp>
        <p:nvSpPr>
          <p:cNvPr id="2" name="TextBox 1">
            <a:extLst>
              <a:ext uri="{FF2B5EF4-FFF2-40B4-BE49-F238E27FC236}">
                <a16:creationId xmlns:a16="http://schemas.microsoft.com/office/drawing/2014/main" id="{EC419B3C-E876-4C5A-AE36-2648DF844386}"/>
              </a:ext>
            </a:extLst>
          </p:cNvPr>
          <p:cNvSpPr txBox="1"/>
          <p:nvPr/>
        </p:nvSpPr>
        <p:spPr>
          <a:xfrm>
            <a:off x="177130" y="1319677"/>
            <a:ext cx="7515575" cy="5172185"/>
          </a:xfrm>
          <a:prstGeom prst="rect">
            <a:avLst/>
          </a:prstGeom>
          <a:noFill/>
        </p:spPr>
        <p:txBody>
          <a:bodyPr wrap="square" rtlCol="0">
            <a:spAutoFit/>
          </a:bodyPr>
          <a:lstStyle/>
          <a:p>
            <a:pPr>
              <a:lnSpc>
                <a:spcPct val="115000"/>
              </a:lnSpc>
              <a:spcAft>
                <a:spcPts val="100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Это крылатое </a:t>
            </a:r>
            <a:r>
              <a:rPr lang="ru-R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выражение связано с профессией столяра</a:t>
            </a:r>
            <a:r>
              <a:rPr lang="ru-RU" sz="1800" dirty="0">
                <a:effectLst/>
                <a:latin typeface="Calibri" panose="020F0502020204030204" pitchFamily="34" charset="0"/>
                <a:ea typeface="Calibri" panose="020F0502020204030204" pitchFamily="34" charset="0"/>
                <a:cs typeface="Times New Roman" panose="02020603050405020304" pitchFamily="18" charset="0"/>
              </a:rPr>
              <a:t>. Лясами на Руси называли фигурные столбики для перил – балясины. Их вытачивали из дерева мастера, отличающиеся богатой фантазией и любовью к творчеству. Обычно, во время работы мастера много разговаривали и рассказывали что-то увлекательное. Так как для перил и бортиков таких ляс – балясин требуется очень много, то точить лясы надо было продолжительное время.</a:t>
            </a:r>
          </a:p>
          <a:p>
            <a:pPr>
              <a:lnSpc>
                <a:spcPct val="115000"/>
              </a:lnSpc>
              <a:spcAft>
                <a:spcPts val="1000"/>
              </a:spcAft>
            </a:pPr>
            <a:r>
              <a:rPr lang="ru-R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В наши дни </a:t>
            </a:r>
            <a:r>
              <a:rPr lang="ru-RU" sz="1800" dirty="0">
                <a:effectLst/>
                <a:latin typeface="Calibri" panose="020F0502020204030204" pitchFamily="34" charset="0"/>
                <a:ea typeface="Calibri" panose="020F0502020204030204" pitchFamily="34" charset="0"/>
                <a:cs typeface="Times New Roman" panose="02020603050405020304" pitchFamily="18" charset="0"/>
              </a:rPr>
              <a:t>крылатое выражение «точить лясы» обозначает долгие бессмысленные разговоры, болтовню. Например: </a:t>
            </a:r>
          </a:p>
          <a:p>
            <a:pPr marL="342900" lvl="0" indent="-342900">
              <a:lnSpc>
                <a:spcPct val="115000"/>
              </a:lnSpc>
              <a:buFont typeface="Symbol" panose="05050102010706020507" pitchFamily="18" charset="2"/>
              <a:buChar char=""/>
            </a:pPr>
            <a:r>
              <a:rPr lang="ru-RU" sz="1800" dirty="0">
                <a:effectLst/>
                <a:latin typeface="Calibri" panose="020F0502020204030204" pitchFamily="34" charset="0"/>
                <a:ea typeface="Calibri" panose="020F0502020204030204" pitchFamily="34" charset="0"/>
                <a:cs typeface="Times New Roman" panose="02020603050405020304" pitchFamily="18" charset="0"/>
              </a:rPr>
              <a:t>«Хватит лясы точить!» - это значит надо перестать разговаривать и заняться делом;</a:t>
            </a:r>
          </a:p>
          <a:p>
            <a:pPr marL="342900" lvl="0" indent="-342900">
              <a:lnSpc>
                <a:spcPct val="115000"/>
              </a:lnSpc>
              <a:spcAft>
                <a:spcPts val="1000"/>
              </a:spcAft>
              <a:buFont typeface="Symbol" panose="05050102010706020507" pitchFamily="18" charset="2"/>
              <a:buChar char=""/>
            </a:pPr>
            <a:r>
              <a:rPr lang="ru-RU" sz="1800" dirty="0">
                <a:effectLst/>
                <a:latin typeface="Calibri" panose="020F0502020204030204" pitchFamily="34" charset="0"/>
                <a:ea typeface="Calibri" panose="020F0502020204030204" pitchFamily="34" charset="0"/>
                <a:cs typeface="Times New Roman" panose="02020603050405020304" pitchFamily="18" charset="0"/>
              </a:rPr>
              <a:t>«навалилось столько работы, что некогда лясы точить» - это значит, что времени на разговоры нет совсем;</a:t>
            </a:r>
          </a:p>
          <a:p>
            <a:r>
              <a:rPr lang="ru-RU" sz="1800" dirty="0">
                <a:effectLst/>
                <a:latin typeface="Calibri" panose="020F0502020204030204" pitchFamily="34" charset="0"/>
                <a:ea typeface="Calibri" panose="020F0502020204030204" pitchFamily="34" charset="0"/>
                <a:cs typeface="Times New Roman" panose="02020603050405020304" pitchFamily="18" charset="0"/>
              </a:rPr>
              <a:t>«сели за стол подружки и давай лясы точить» - это значит, что подружки долго болтали о разных пустяках.</a:t>
            </a:r>
          </a:p>
        </p:txBody>
      </p:sp>
    </p:spTree>
    <p:extLst>
      <p:ext uri="{BB962C8B-B14F-4D97-AF65-F5344CB8AC3E}">
        <p14:creationId xmlns:p14="http://schemas.microsoft.com/office/powerpoint/2010/main" val="4265246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Рисунок 4" descr="Изображение выглядит как одежда, костюм, человек, черный&#10;&#10;Автоматически созданное описание">
            <a:extLst>
              <a:ext uri="{FF2B5EF4-FFF2-40B4-BE49-F238E27FC236}">
                <a16:creationId xmlns:a16="http://schemas.microsoft.com/office/drawing/2014/main" id="{4BEFEB89-8433-4581-90D9-52FA12A38D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92705" y="1847850"/>
            <a:ext cx="1943100" cy="3162300"/>
          </a:xfrm>
          <a:prstGeom prst="rect">
            <a:avLst/>
          </a:prstGeom>
        </p:spPr>
      </p:pic>
      <p:sp>
        <p:nvSpPr>
          <p:cNvPr id="11" name="TextBox 10">
            <a:extLst>
              <a:ext uri="{FF2B5EF4-FFF2-40B4-BE49-F238E27FC236}">
                <a16:creationId xmlns:a16="http://schemas.microsoft.com/office/drawing/2014/main" id="{9FB93349-958D-4254-9E06-D34FB44D7CA8}"/>
              </a:ext>
            </a:extLst>
          </p:cNvPr>
          <p:cNvSpPr txBox="1"/>
          <p:nvPr/>
        </p:nvSpPr>
        <p:spPr>
          <a:xfrm>
            <a:off x="336521" y="236112"/>
            <a:ext cx="7666971" cy="991875"/>
          </a:xfrm>
          <a:prstGeom prst="rect">
            <a:avLst/>
          </a:prstGeom>
          <a:noFill/>
        </p:spPr>
        <p:txBody>
          <a:bodyPr wrap="none" rtlCol="0">
            <a:spAutoFit/>
          </a:bodyPr>
          <a:lstStyle/>
          <a:p>
            <a:pPr>
              <a:lnSpc>
                <a:spcPct val="115000"/>
              </a:lnSpc>
              <a:spcAft>
                <a:spcPts val="1000"/>
              </a:spcAft>
            </a:pPr>
            <a:r>
              <a:rPr lang="ru-RU" sz="5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«Шито белыми нитками»</a:t>
            </a:r>
          </a:p>
        </p:txBody>
      </p:sp>
      <p:sp>
        <p:nvSpPr>
          <p:cNvPr id="2" name="TextBox 1">
            <a:extLst>
              <a:ext uri="{FF2B5EF4-FFF2-40B4-BE49-F238E27FC236}">
                <a16:creationId xmlns:a16="http://schemas.microsoft.com/office/drawing/2014/main" id="{EC419B3C-E876-4C5A-AE36-2648DF844386}"/>
              </a:ext>
            </a:extLst>
          </p:cNvPr>
          <p:cNvSpPr txBox="1"/>
          <p:nvPr/>
        </p:nvSpPr>
        <p:spPr>
          <a:xfrm>
            <a:off x="177130" y="1319677"/>
            <a:ext cx="7515575" cy="5426870"/>
          </a:xfrm>
          <a:prstGeom prst="rect">
            <a:avLst/>
          </a:prstGeom>
          <a:noFill/>
        </p:spPr>
        <p:txBody>
          <a:bodyPr wrap="square" rtlCol="0">
            <a:spAutoFit/>
          </a:bodyPr>
          <a:lstStyle/>
          <a:p>
            <a:pPr>
              <a:lnSpc>
                <a:spcPct val="115000"/>
              </a:lnSpc>
              <a:spcAft>
                <a:spcPts val="100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Происхождение фразы «шито белыми нитками» </a:t>
            </a:r>
            <a:r>
              <a:rPr lang="ru-R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связано с профессией портных.</a:t>
            </a:r>
            <a:r>
              <a:rPr lang="ru-RU" sz="1800" dirty="0">
                <a:effectLst/>
                <a:latin typeface="Calibri" panose="020F0502020204030204" pitchFamily="34" charset="0"/>
                <a:ea typeface="Calibri" panose="020F0502020204030204" pitchFamily="34" charset="0"/>
                <a:cs typeface="Times New Roman" panose="02020603050405020304" pitchFamily="18" charset="0"/>
              </a:rPr>
              <a:t> Перед тем, как окончательно сшить детали изделия, портные их «наживляли», то есть делали временный шов крупными стежками и без узлов. Для этого обычно использовали толстые белые нити, чтобы было хорошо видно, как проходит шов и куда его надо переместить. </a:t>
            </a:r>
          </a:p>
          <a:p>
            <a:pPr>
              <a:lnSpc>
                <a:spcPct val="115000"/>
              </a:lnSpc>
              <a:spcAft>
                <a:spcPts val="1000"/>
              </a:spcAft>
            </a:pPr>
            <a:r>
              <a:rPr lang="ru-R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В наше время </a:t>
            </a:r>
            <a:r>
              <a:rPr lang="ru-RU" sz="1800" dirty="0">
                <a:effectLst/>
                <a:latin typeface="Calibri" panose="020F0502020204030204" pitchFamily="34" charset="0"/>
                <a:ea typeface="Calibri" panose="020F0502020204030204" pitchFamily="34" charset="0"/>
                <a:cs typeface="Times New Roman" panose="02020603050405020304" pitchFamily="18" charset="0"/>
              </a:rPr>
              <a:t>эта крылатая фраза обозначает плохо скрытую ложь или тайну, а также то, что хотели скрыть, но все об этом знают или догадываются. Например: </a:t>
            </a:r>
          </a:p>
          <a:p>
            <a:pPr marL="342900" lvl="0" indent="-342900">
              <a:lnSpc>
                <a:spcPct val="115000"/>
              </a:lnSpc>
              <a:buFont typeface="Symbol" panose="05050102010706020507" pitchFamily="18" charset="2"/>
              <a:buChar char=""/>
            </a:pPr>
            <a:r>
              <a:rPr lang="ru-RU" sz="1800" dirty="0">
                <a:effectLst/>
                <a:latin typeface="Calibri" panose="020F0502020204030204" pitchFamily="34" charset="0"/>
                <a:ea typeface="Calibri" panose="020F0502020204030204" pitchFamily="34" charset="0"/>
                <a:cs typeface="Times New Roman" panose="02020603050405020304" pitchFamily="18" charset="0"/>
              </a:rPr>
              <a:t>«Да нет у него чёрного пояса по карате, это же белыми нитками шито!» - это значит, что кто-то пытался приукрасить свои достижениях, но никто в эту ложь не поверил, так как окружающим было видно, что никаким чёрным поясом по карате этот человек не обладает;</a:t>
            </a:r>
          </a:p>
          <a:p>
            <a:pPr marL="342900" lvl="0" indent="-342900">
              <a:lnSpc>
                <a:spcPct val="115000"/>
              </a:lnSpc>
              <a:spcAft>
                <a:spcPts val="1000"/>
              </a:spcAft>
              <a:buFont typeface="Symbol" panose="05050102010706020507" pitchFamily="18" charset="2"/>
              <a:buChar char=""/>
            </a:pPr>
            <a:r>
              <a:rPr lang="ru-RU" sz="1800" dirty="0">
                <a:effectLst/>
                <a:latin typeface="Calibri" panose="020F0502020204030204" pitchFamily="34" charset="0"/>
                <a:ea typeface="Calibri" panose="020F0502020204030204" pitchFamily="34" charset="0"/>
                <a:cs typeface="Times New Roman" panose="02020603050405020304" pitchFamily="18" charset="0"/>
              </a:rPr>
              <a:t>«Неужели они не видят, что забота Кармелиты шита белыми нитками! Она просто хочет получить наследство бабушки» - это значит, что героиня сериала притворяется перед своей бабушкой для того, чтобы достичь своих корыстных целей.</a:t>
            </a:r>
          </a:p>
        </p:txBody>
      </p:sp>
    </p:spTree>
    <p:extLst>
      <p:ext uri="{BB962C8B-B14F-4D97-AF65-F5344CB8AC3E}">
        <p14:creationId xmlns:p14="http://schemas.microsoft.com/office/powerpoint/2010/main" val="27048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Рисунок 4" descr="Изображение выглядит как продукт&#10;&#10;Автоматически созданное описание">
            <a:extLst>
              <a:ext uri="{FF2B5EF4-FFF2-40B4-BE49-F238E27FC236}">
                <a16:creationId xmlns:a16="http://schemas.microsoft.com/office/drawing/2014/main" id="{C9675682-5C54-40F0-8D52-3D6E1045AE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0912" y="2812207"/>
            <a:ext cx="2333625" cy="1924050"/>
          </a:xfrm>
          <a:prstGeom prst="rect">
            <a:avLst/>
          </a:prstGeom>
        </p:spPr>
      </p:pic>
      <p:sp>
        <p:nvSpPr>
          <p:cNvPr id="11" name="TextBox 10">
            <a:extLst>
              <a:ext uri="{FF2B5EF4-FFF2-40B4-BE49-F238E27FC236}">
                <a16:creationId xmlns:a16="http://schemas.microsoft.com/office/drawing/2014/main" id="{9FB93349-958D-4254-9E06-D34FB44D7CA8}"/>
              </a:ext>
            </a:extLst>
          </p:cNvPr>
          <p:cNvSpPr txBox="1"/>
          <p:nvPr/>
        </p:nvSpPr>
        <p:spPr>
          <a:xfrm>
            <a:off x="336521" y="236112"/>
            <a:ext cx="9378016" cy="991875"/>
          </a:xfrm>
          <a:prstGeom prst="rect">
            <a:avLst/>
          </a:prstGeom>
          <a:noFill/>
        </p:spPr>
        <p:txBody>
          <a:bodyPr wrap="none" rtlCol="0">
            <a:spAutoFit/>
          </a:bodyPr>
          <a:lstStyle/>
          <a:p>
            <a:pPr>
              <a:lnSpc>
                <a:spcPct val="115000"/>
              </a:lnSpc>
              <a:spcAft>
                <a:spcPts val="1000"/>
              </a:spcAft>
            </a:pPr>
            <a:r>
              <a:rPr lang="ru-RU" sz="54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«Доводить до белого каления»</a:t>
            </a:r>
          </a:p>
        </p:txBody>
      </p:sp>
      <p:sp>
        <p:nvSpPr>
          <p:cNvPr id="2" name="TextBox 1">
            <a:extLst>
              <a:ext uri="{FF2B5EF4-FFF2-40B4-BE49-F238E27FC236}">
                <a16:creationId xmlns:a16="http://schemas.microsoft.com/office/drawing/2014/main" id="{EC419B3C-E876-4C5A-AE36-2648DF844386}"/>
              </a:ext>
            </a:extLst>
          </p:cNvPr>
          <p:cNvSpPr txBox="1"/>
          <p:nvPr/>
        </p:nvSpPr>
        <p:spPr>
          <a:xfrm>
            <a:off x="177130" y="1319677"/>
            <a:ext cx="7515575" cy="5426870"/>
          </a:xfrm>
          <a:prstGeom prst="rect">
            <a:avLst/>
          </a:prstGeom>
          <a:noFill/>
        </p:spPr>
        <p:txBody>
          <a:bodyPr wrap="square" rtlCol="0">
            <a:spAutoFit/>
          </a:bodyPr>
          <a:lstStyle/>
          <a:p>
            <a:pPr>
              <a:lnSpc>
                <a:spcPct val="115000"/>
              </a:lnSpc>
              <a:spcAft>
                <a:spcPts val="1000"/>
              </a:spcAft>
            </a:pPr>
            <a:r>
              <a:rPr lang="ru-RU" sz="1800" dirty="0">
                <a:effectLst/>
                <a:latin typeface="Calibri" panose="020F0502020204030204" pitchFamily="34" charset="0"/>
                <a:ea typeface="Calibri" panose="020F0502020204030204" pitchFamily="34" charset="0"/>
                <a:cs typeface="Times New Roman" panose="02020603050405020304" pitchFamily="18" charset="0"/>
              </a:rPr>
              <a:t>Крылатая фраза </a:t>
            </a:r>
            <a:r>
              <a:rPr lang="ru-R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связана с профессией кузнецов и металлургов</a:t>
            </a:r>
            <a:r>
              <a:rPr lang="ru-RU" sz="1800" dirty="0">
                <a:effectLst/>
                <a:latin typeface="Calibri" panose="020F0502020204030204" pitchFamily="34" charset="0"/>
                <a:ea typeface="Calibri" panose="020F0502020204030204" pitchFamily="34" charset="0"/>
                <a:cs typeface="Times New Roman" panose="02020603050405020304" pitchFamily="18" charset="0"/>
              </a:rPr>
              <a:t>. Для того, чтобы металлическому изделию можно было придать нужную форму, кузнецы разогревали (раскаливали) заготовку до высокой температуры. Сначала металл становился красным, а потом, при очень высокой температуре, - белым. Говорили, что металл раскалён добела и теперь его можно ковать – придавать нужную форму.</a:t>
            </a:r>
          </a:p>
          <a:p>
            <a:pPr>
              <a:lnSpc>
                <a:spcPct val="115000"/>
              </a:lnSpc>
              <a:spcAft>
                <a:spcPts val="1000"/>
              </a:spcAft>
            </a:pPr>
            <a:r>
              <a:rPr lang="ru-RU" sz="18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Сейчас</a:t>
            </a:r>
            <a:r>
              <a:rPr lang="ru-RU" sz="1800" dirty="0">
                <a:effectLst/>
                <a:latin typeface="Calibri" panose="020F0502020204030204" pitchFamily="34" charset="0"/>
                <a:ea typeface="Calibri" panose="020F0502020204030204" pitchFamily="34" charset="0"/>
                <a:cs typeface="Times New Roman" panose="02020603050405020304" pitchFamily="18" charset="0"/>
              </a:rPr>
              <a:t> фраза «довести до белого каления» обозначат крайнее раздражения или даже гнев человека на что-либо или на кого-либо. Например говорят:</a:t>
            </a:r>
          </a:p>
          <a:p>
            <a:pPr marL="342900" lvl="0" indent="-342900">
              <a:lnSpc>
                <a:spcPct val="115000"/>
              </a:lnSpc>
              <a:buFont typeface="Symbol" panose="05050102010706020507" pitchFamily="18" charset="2"/>
              <a:buChar char=""/>
            </a:pPr>
            <a:r>
              <a:rPr lang="ru-RU" sz="1800" dirty="0">
                <a:effectLst/>
                <a:latin typeface="Calibri" panose="020F0502020204030204" pitchFamily="34" charset="0"/>
                <a:ea typeface="Calibri" panose="020F0502020204030204" pitchFamily="34" charset="0"/>
                <a:cs typeface="Times New Roman" panose="02020603050405020304" pitchFamily="18" charset="0"/>
              </a:rPr>
              <a:t>«Эта чиновница довела меня до белого каления! Я уже все документы принесла, все заявления написала, так ей теперь фотографии не нравятся!» - человек рассказывает, как сильно он рассердился во время посещения какого-то государственного учреждения;</a:t>
            </a:r>
          </a:p>
          <a:p>
            <a:pPr marL="342900" lvl="0" indent="-342900">
              <a:lnSpc>
                <a:spcPct val="115000"/>
              </a:lnSpc>
              <a:spcAft>
                <a:spcPts val="1000"/>
              </a:spcAft>
              <a:buFont typeface="Symbol" panose="05050102010706020507" pitchFamily="18" charset="2"/>
              <a:buChar char=""/>
            </a:pPr>
            <a:r>
              <a:rPr lang="ru-RU" sz="1800" dirty="0">
                <a:effectLst/>
                <a:latin typeface="Calibri" panose="020F0502020204030204" pitchFamily="34" charset="0"/>
                <a:ea typeface="Calibri" panose="020F0502020204030204" pitchFamily="34" charset="0"/>
                <a:cs typeface="Times New Roman" panose="02020603050405020304" pitchFamily="18" charset="0"/>
              </a:rPr>
              <a:t>«Надень шапку в конце концов! Ты меня до белого каления доведёшь!» - данным высказыванием мама предупреждает сына, что если он не наденет шапку, то она будет очень рассержена.</a:t>
            </a:r>
          </a:p>
        </p:txBody>
      </p:sp>
    </p:spTree>
    <p:extLst>
      <p:ext uri="{BB962C8B-B14F-4D97-AF65-F5344CB8AC3E}">
        <p14:creationId xmlns:p14="http://schemas.microsoft.com/office/powerpoint/2010/main" val="2038191093"/>
      </p:ext>
    </p:extLst>
  </p:cSld>
  <p:clrMapOvr>
    <a:masterClrMapping/>
  </p:clrMapOvr>
</p:sld>
</file>

<file path=ppt/theme/theme1.xml><?xml version="1.0" encoding="utf-8"?>
<a:theme xmlns:a="http://schemas.openxmlformats.org/drawingml/2006/main" name="BrushVTI">
  <a:themeElements>
    <a:clrScheme name="AnalogousFromDarkSeedLeftStep">
      <a:dk1>
        <a:srgbClr val="000000"/>
      </a:dk1>
      <a:lt1>
        <a:srgbClr val="FFFFFF"/>
      </a:lt1>
      <a:dk2>
        <a:srgbClr val="1F2D36"/>
      </a:dk2>
      <a:lt2>
        <a:srgbClr val="E2E8E2"/>
      </a:lt2>
      <a:accent1>
        <a:srgbClr val="C44CBF"/>
      </a:accent1>
      <a:accent2>
        <a:srgbClr val="853AB2"/>
      </a:accent2>
      <a:accent3>
        <a:srgbClr val="654CC4"/>
      </a:accent3>
      <a:accent4>
        <a:srgbClr val="3A53B2"/>
      </a:accent4>
      <a:accent5>
        <a:srgbClr val="4C97C4"/>
      </a:accent5>
      <a:accent6>
        <a:srgbClr val="3AB2AD"/>
      </a:accent6>
      <a:hlink>
        <a:srgbClr val="3F79BF"/>
      </a:hlink>
      <a:folHlink>
        <a:srgbClr val="7F7F7F"/>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ppt/theme/theme2.xml><?xml version="1.0" encoding="utf-8"?>
<a:theme xmlns:a="http://schemas.openxmlformats.org/drawingml/2006/main" name="Специальное оформление">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otalTime>219</TotalTime>
  <Words>1603</Words>
  <PresentationFormat>Широкоэкранный</PresentationFormat>
  <Paragraphs>68</Paragraphs>
  <Slides>11</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3</vt:i4>
      </vt:variant>
      <vt:variant>
        <vt:lpstr>Заголовки слайдов</vt:lpstr>
      </vt:variant>
      <vt:variant>
        <vt:i4>11</vt:i4>
      </vt:variant>
    </vt:vector>
  </HeadingPairs>
  <TitlesOfParts>
    <vt:vector size="21" baseType="lpstr">
      <vt:lpstr>Arial</vt:lpstr>
      <vt:lpstr>Calibri</vt:lpstr>
      <vt:lpstr>Calibri Light</vt:lpstr>
      <vt:lpstr>Century Gothic</vt:lpstr>
      <vt:lpstr>Symbol</vt:lpstr>
      <vt:lpstr>Trebuchet MS</vt:lpstr>
      <vt:lpstr>Wingdings 3</vt:lpstr>
      <vt:lpstr>BrushVTI</vt:lpstr>
      <vt:lpstr>Специальное оформление</vt:lpstr>
      <vt:lpstr>Аспект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2021-12-18T09:14:01Z</dcterms:created>
  <dcterms:modified xsi:type="dcterms:W3CDTF">2021-12-18T13:15:35Z</dcterms:modified>
</cp:coreProperties>
</file>